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y="5143500" cx="9144000"/>
  <p:notesSz cx="6858000" cy="9144000"/>
  <p:embeddedFontLst>
    <p:embeddedFont>
      <p:font typeface="Press Start 2P"/>
      <p:regular r:id="rId64"/>
    </p:embeddedFont>
    <p:embeddedFont>
      <p:font typeface="Roboto Condensed"/>
      <p:regular r:id="rId65"/>
      <p:bold r:id="rId66"/>
      <p:italic r:id="rId67"/>
      <p:boldItalic r:id="rId68"/>
    </p:embeddedFont>
    <p:embeddedFont>
      <p:font typeface="Denk One"/>
      <p:regular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3FA7BE9-A779-4D89-B803-E544AB8FA40D}">
  <a:tblStyle styleId="{A3FA7BE9-A779-4D89-B803-E544AB8FA40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essStart2P-regular.fntdata"/><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obotoCondensed-bold.fntdata"/><Relationship Id="rId21" Type="http://schemas.openxmlformats.org/officeDocument/2006/relationships/slide" Target="slides/slide15.xml"/><Relationship Id="rId65" Type="http://schemas.openxmlformats.org/officeDocument/2006/relationships/font" Target="fonts/RobotoCondensed-regular.fntdata"/><Relationship Id="rId24" Type="http://schemas.openxmlformats.org/officeDocument/2006/relationships/slide" Target="slides/slide18.xml"/><Relationship Id="rId68" Type="http://schemas.openxmlformats.org/officeDocument/2006/relationships/font" Target="fonts/RobotoCondensed-boldItalic.fntdata"/><Relationship Id="rId23" Type="http://schemas.openxmlformats.org/officeDocument/2006/relationships/slide" Target="slides/slide17.xml"/><Relationship Id="rId67" Type="http://schemas.openxmlformats.org/officeDocument/2006/relationships/font" Target="fonts/RobotoCondense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DenkOne-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119662f5e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119662f5e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119662f5e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119662f5e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119662f5e8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119662f5e8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119662f5e8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119662f5e8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20ad34d6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20ad34d6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20ad34d67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20ad34d67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21419e38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21419e38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21419e38f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21419e38f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21419e38f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21419e38f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21419e38f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21419e38f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1864438d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1864438d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21419e38f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21419e38f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21419e38f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21419e38f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21419e38f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21419e38f8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21419e38f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21419e38f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119662f5e8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119662f5e8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119662f5e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119662f5e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0da74084b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0da74084b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0da74084b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0da74084b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0da74084b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0da74084b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1faace954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1faace954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119662f5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119662f5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1faace954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1faace954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0da74084b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0da74084b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0da74084b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0da74084b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0da74084b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0da74084b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0da74084bc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0da74084bc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0da74084bc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0da74084bc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0da74084bc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0da74084bc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0da74084b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0da74084b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0da74084b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0da74084b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20ad34d67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20ad34d67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119662f5e8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119662f5e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20ca4a1f6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20ca4a1f6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0da74084bc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0da74084bc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0da74084bc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0da74084bc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20ca4a1f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20ca4a1f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20ca4a1f6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20ca4a1f6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20ca4a1f6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20ca4a1f6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20ca4a1f6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20ca4a1f6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20ca4a1f6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20ca4a1f6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20ca4a1f6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120ca4a1f6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20ca4a1f6c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20ca4a1f6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0da74082aa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0da74082a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20ca4a1f6c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20ca4a1f6c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20ca4a1f6c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20ca4a1f6c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20ca4a1f6c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20ca4a1f6c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20ca4a1f6c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20ca4a1f6c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20ca4a1f6c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20ca4a1f6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20ca4a1f6c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20ca4a1f6c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20ca4a1f6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20ca4a1f6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0da74082aa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0da74082aa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0da74082a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0da74082a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119662f5e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119662f5e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119662f5e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119662f5e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119662f5e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119662f5e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png"/><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1.png"/><Relationship Id="rId4" Type="http://schemas.openxmlformats.org/officeDocument/2006/relationships/image" Target="../media/image25.gi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27.png"/><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1.png"/><Relationship Id="rId4" Type="http://schemas.openxmlformats.org/officeDocument/2006/relationships/image" Target="../media/image2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2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image" Target="../media/image27.png"/><Relationship Id="rId4" Type="http://schemas.openxmlformats.org/officeDocument/2006/relationships/image" Target="../media/image2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 Id="rId3" Type="http://schemas.openxmlformats.org/officeDocument/2006/relationships/image" Target="../media/image2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2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image" Target="../media/image2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2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 Id="rId3" Type="http://schemas.openxmlformats.org/officeDocument/2006/relationships/image" Target="../media/image2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 Id="rId3" Type="http://schemas.openxmlformats.org/officeDocument/2006/relationships/image" Target="../media/image2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image" Target="../media/image2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 Id="rId3" Type="http://schemas.openxmlformats.org/officeDocument/2006/relationships/image" Target="../media/image2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 Id="rId3" Type="http://schemas.openxmlformats.org/officeDocument/2006/relationships/image" Target="../media/image2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image" Target="../media/image2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image" Target="../media/image2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1" name="Shape 111"/>
        <p:cNvGrpSpPr/>
        <p:nvPr/>
      </p:nvGrpSpPr>
      <p:grpSpPr>
        <a:xfrm>
          <a:off x="0" y="0"/>
          <a:ext cx="0" cy="0"/>
          <a:chOff x="0" y="0"/>
          <a:chExt cx="0" cy="0"/>
        </a:xfrm>
      </p:grpSpPr>
      <p:sp>
        <p:nvSpPr>
          <p:cNvPr id="112" name="Google Shape;112;p22"/>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o coding vai funcionar ?</a:t>
            </a:r>
            <a:endParaRPr sz="2400">
              <a:solidFill>
                <a:srgbClr val="CC0000"/>
              </a:solidFill>
              <a:latin typeface="Press Start 2P"/>
              <a:ea typeface="Press Start 2P"/>
              <a:cs typeface="Press Start 2P"/>
              <a:sym typeface="Press Start 2P"/>
            </a:endParaRPr>
          </a:p>
        </p:txBody>
      </p:sp>
      <p:sp>
        <p:nvSpPr>
          <p:cNvPr id="113" name="Google Shape;113;p22"/>
          <p:cNvSpPr txBox="1"/>
          <p:nvPr/>
        </p:nvSpPr>
        <p:spPr>
          <a:xfrm>
            <a:off x="848525" y="1270500"/>
            <a:ext cx="6480600" cy="1817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Conteúdos que vamos estudar:</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01 -  APRESENTAÇÃO DO CURSO</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02 -  ESTRUTURAS SEQUENCIAIS</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03  - ESTRUTURAS CONDICIONAIS</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04 -  ESTRUTURAS REPETIÇÃO</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05 -  ESTRUTURAS REPETIÇÃO</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06 -  TIPOS ESPECIAIS DE DADOS</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07 -  TIPOS ESPECIAIS DE DADOS</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08 -  TIPOS ESPECIAIS DE DADOS</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09  - Dicionários</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10,11 e 12 -  FUNÇÕES</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13 -  introdução a POO</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Aula 14  - Arquivos</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7" name="Shape 117"/>
        <p:cNvGrpSpPr/>
        <p:nvPr/>
      </p:nvGrpSpPr>
      <p:grpSpPr>
        <a:xfrm>
          <a:off x="0" y="0"/>
          <a:ext cx="0" cy="0"/>
          <a:chOff x="0" y="0"/>
          <a:chExt cx="0" cy="0"/>
        </a:xfrm>
      </p:grpSpPr>
      <p:sp>
        <p:nvSpPr>
          <p:cNvPr id="118" name="Google Shape;118;p23"/>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o coding vai funcionar ?</a:t>
            </a:r>
            <a:endParaRPr sz="2400">
              <a:solidFill>
                <a:srgbClr val="CC0000"/>
              </a:solidFill>
              <a:latin typeface="Press Start 2P"/>
              <a:ea typeface="Press Start 2P"/>
              <a:cs typeface="Press Start 2P"/>
              <a:sym typeface="Press Start 2P"/>
            </a:endParaRPr>
          </a:p>
        </p:txBody>
      </p:sp>
      <p:sp>
        <p:nvSpPr>
          <p:cNvPr id="119" name="Google Shape;119;p23"/>
          <p:cNvSpPr txBox="1"/>
          <p:nvPr/>
        </p:nvSpPr>
        <p:spPr>
          <a:xfrm>
            <a:off x="848525" y="1270500"/>
            <a:ext cx="6480600" cy="1817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Além disso, vamos usar o GitHub para enviar os </a:t>
            </a:r>
            <a:r>
              <a:rPr lang="en" sz="1800">
                <a:solidFill>
                  <a:srgbClr val="660000"/>
                </a:solidFill>
                <a:latin typeface="Roboto Condensed"/>
                <a:ea typeface="Roboto Condensed"/>
                <a:cs typeface="Roboto Condensed"/>
                <a:sym typeface="Roboto Condensed"/>
              </a:rPr>
              <a:t>exercícios</a:t>
            </a:r>
            <a:r>
              <a:rPr lang="en" sz="1800">
                <a:solidFill>
                  <a:srgbClr val="660000"/>
                </a:solidFill>
                <a:latin typeface="Roboto Condensed"/>
                <a:ea typeface="Roboto Condensed"/>
                <a:cs typeface="Roboto Condensed"/>
                <a:sym typeface="Roboto Condensed"/>
              </a:rPr>
              <a:t> para um repositório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Vamos usar o vsCode para editar o nosso código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E vamos usar a </a:t>
            </a:r>
            <a:r>
              <a:rPr lang="en" sz="1800">
                <a:solidFill>
                  <a:srgbClr val="660000"/>
                </a:solidFill>
                <a:latin typeface="Roboto Condensed"/>
                <a:ea typeface="Roboto Condensed"/>
                <a:cs typeface="Roboto Condensed"/>
                <a:sym typeface="Roboto Condensed"/>
              </a:rPr>
              <a:t>linguagem</a:t>
            </a:r>
            <a:r>
              <a:rPr lang="en" sz="1800">
                <a:solidFill>
                  <a:srgbClr val="660000"/>
                </a:solidFill>
                <a:latin typeface="Roboto Condensed"/>
                <a:ea typeface="Roboto Condensed"/>
                <a:cs typeface="Roboto Condensed"/>
                <a:sym typeface="Roboto Condensed"/>
              </a:rPr>
              <a:t> Python para estudar</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Mas por que Python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3" name="Shape 123"/>
        <p:cNvGrpSpPr/>
        <p:nvPr/>
      </p:nvGrpSpPr>
      <p:grpSpPr>
        <a:xfrm>
          <a:off x="0" y="0"/>
          <a:ext cx="0" cy="0"/>
          <a:chOff x="0" y="0"/>
          <a:chExt cx="0" cy="0"/>
        </a:xfrm>
      </p:grpSpPr>
      <p:sp>
        <p:nvSpPr>
          <p:cNvPr id="124" name="Google Shape;124;p24"/>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o coding vai funcionar ?</a:t>
            </a:r>
            <a:endParaRPr sz="2400">
              <a:solidFill>
                <a:srgbClr val="CC0000"/>
              </a:solidFill>
              <a:latin typeface="Press Start 2P"/>
              <a:ea typeface="Press Start 2P"/>
              <a:cs typeface="Press Start 2P"/>
              <a:sym typeface="Press Start 2P"/>
            </a:endParaRPr>
          </a:p>
        </p:txBody>
      </p:sp>
      <p:sp>
        <p:nvSpPr>
          <p:cNvPr id="125" name="Google Shape;125;p24"/>
          <p:cNvSpPr txBox="1"/>
          <p:nvPr/>
        </p:nvSpPr>
        <p:spPr>
          <a:xfrm>
            <a:off x="848525" y="1270500"/>
            <a:ext cx="6480600" cy="1817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Vamos ver um pouco da história </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Guido Van Rossum criou o Python em 1989.</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Após procurar e não encontrar nenhuma linguagem que atendesse às suas necessidades, Rossum decidiu projetar uma linguagem de script simples que pudesse superar as inadequações do ABC.</a:t>
            </a:r>
            <a:endParaRPr sz="1800">
              <a:solidFill>
                <a:srgbClr val="660000"/>
              </a:solidFill>
              <a:latin typeface="Roboto Condensed"/>
              <a:ea typeface="Roboto Condensed"/>
              <a:cs typeface="Roboto Condensed"/>
              <a:sym typeface="Roboto Condensed"/>
            </a:endParaRPr>
          </a:p>
        </p:txBody>
      </p:sp>
      <p:pic>
        <p:nvPicPr>
          <p:cNvPr id="126" name="Google Shape;126;p24"/>
          <p:cNvPicPr preferRelativeResize="0"/>
          <p:nvPr/>
        </p:nvPicPr>
        <p:blipFill>
          <a:blip r:embed="rId4">
            <a:alphaModFix/>
          </a:blip>
          <a:stretch>
            <a:fillRect/>
          </a:stretch>
        </p:blipFill>
        <p:spPr>
          <a:xfrm>
            <a:off x="0" y="2849200"/>
            <a:ext cx="2294300" cy="2294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25"/>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o coding vai funcionar ?</a:t>
            </a:r>
            <a:endParaRPr sz="2400">
              <a:solidFill>
                <a:srgbClr val="CC0000"/>
              </a:solidFill>
              <a:latin typeface="Press Start 2P"/>
              <a:ea typeface="Press Start 2P"/>
              <a:cs typeface="Press Start 2P"/>
              <a:sym typeface="Press Start 2P"/>
            </a:endParaRPr>
          </a:p>
        </p:txBody>
      </p:sp>
      <p:sp>
        <p:nvSpPr>
          <p:cNvPr id="132" name="Google Shape;132;p25"/>
          <p:cNvSpPr txBox="1"/>
          <p:nvPr/>
        </p:nvSpPr>
        <p:spPr>
          <a:xfrm>
            <a:off x="848525" y="1270500"/>
            <a:ext cx="6480600" cy="1817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É um linguagem “simples” e bastante usada</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Com uma sintaxe fácil de entender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Muito poderosa, pode ser usada em várias áreas</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Perfeita para quem está começando na programação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6" name="Shape 136"/>
        <p:cNvGrpSpPr/>
        <p:nvPr/>
      </p:nvGrpSpPr>
      <p:grpSpPr>
        <a:xfrm>
          <a:off x="0" y="0"/>
          <a:ext cx="0" cy="0"/>
          <a:chOff x="0" y="0"/>
          <a:chExt cx="0" cy="0"/>
        </a:xfrm>
      </p:grpSpPr>
      <p:sp>
        <p:nvSpPr>
          <p:cNvPr id="137" name="Google Shape;137;p26"/>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Quais programas vamos usar ?</a:t>
            </a:r>
            <a:endParaRPr sz="2400">
              <a:solidFill>
                <a:srgbClr val="CC0000"/>
              </a:solidFill>
              <a:latin typeface="Press Start 2P"/>
              <a:ea typeface="Press Start 2P"/>
              <a:cs typeface="Press Start 2P"/>
              <a:sym typeface="Press Start 2P"/>
            </a:endParaRPr>
          </a:p>
        </p:txBody>
      </p:sp>
      <p:sp>
        <p:nvSpPr>
          <p:cNvPr id="138" name="Google Shape;138;p26"/>
          <p:cNvSpPr txBox="1"/>
          <p:nvPr/>
        </p:nvSpPr>
        <p:spPr>
          <a:xfrm>
            <a:off x="848525" y="1346700"/>
            <a:ext cx="7305300" cy="3050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Para editar o código, vamos usar o VS Code.</a:t>
            </a:r>
            <a:endParaRPr sz="1800">
              <a:solidFill>
                <a:srgbClr val="660000"/>
              </a:solidFill>
              <a:latin typeface="Roboto Condensed"/>
              <a:ea typeface="Roboto Condensed"/>
              <a:cs typeface="Roboto Condensed"/>
              <a:sym typeface="Roboto Condensed"/>
            </a:endParaRPr>
          </a:p>
          <a:p>
            <a:pPr indent="-342900" lvl="1" marL="13716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Mas porque esse programa ? </a:t>
            </a:r>
            <a:endParaRPr sz="1800">
              <a:solidFill>
                <a:srgbClr val="660000"/>
              </a:solidFill>
              <a:latin typeface="Roboto Condensed"/>
              <a:ea typeface="Roboto Condensed"/>
              <a:cs typeface="Roboto Condensed"/>
              <a:sym typeface="Roboto Condensed"/>
            </a:endParaRPr>
          </a:p>
          <a:p>
            <a:pPr indent="-342900" lvl="2" marL="18288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Muito utilizado.</a:t>
            </a:r>
            <a:endParaRPr sz="1800">
              <a:solidFill>
                <a:srgbClr val="660000"/>
              </a:solidFill>
              <a:latin typeface="Roboto Condensed"/>
              <a:ea typeface="Roboto Condensed"/>
              <a:cs typeface="Roboto Condensed"/>
              <a:sym typeface="Roboto Condensed"/>
            </a:endParaRPr>
          </a:p>
          <a:p>
            <a:pPr indent="-342900" lvl="2" marL="18288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Bastante poderoso </a:t>
            </a:r>
            <a:endParaRPr sz="1800">
              <a:solidFill>
                <a:srgbClr val="660000"/>
              </a:solidFill>
              <a:latin typeface="Roboto Condensed"/>
              <a:ea typeface="Roboto Condensed"/>
              <a:cs typeface="Roboto Condensed"/>
              <a:sym typeface="Roboto Condensed"/>
            </a:endParaRPr>
          </a:p>
          <a:p>
            <a:pPr indent="-342900" lvl="2" marL="18288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Completo </a:t>
            </a:r>
            <a:endParaRPr sz="1800">
              <a:solidFill>
                <a:srgbClr val="660000"/>
              </a:solidFill>
              <a:latin typeface="Roboto Condensed"/>
              <a:ea typeface="Roboto Condensed"/>
              <a:cs typeface="Roboto Condensed"/>
              <a:sym typeface="Roboto Condensed"/>
            </a:endParaRPr>
          </a:p>
          <a:p>
            <a:pPr indent="-342900" lvl="2" marL="18288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Customizável</a:t>
            </a:r>
            <a:endParaRPr sz="1800">
              <a:solidFill>
                <a:srgbClr val="660000"/>
              </a:solidFill>
              <a:latin typeface="Roboto Condensed"/>
              <a:ea typeface="Roboto Condensed"/>
              <a:cs typeface="Roboto Condensed"/>
              <a:sym typeface="Roboto Condensed"/>
            </a:endParaRPr>
          </a:p>
          <a:p>
            <a:pPr indent="-342900" lvl="2" marL="18288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Nos ajuda muito na hora de escrever o código </a:t>
            </a:r>
            <a:endParaRPr sz="1800">
              <a:solidFill>
                <a:srgbClr val="660000"/>
              </a:solidFill>
              <a:latin typeface="Roboto Condensed"/>
              <a:ea typeface="Roboto Condensed"/>
              <a:cs typeface="Roboto Condensed"/>
              <a:sym typeface="Roboto Condensed"/>
            </a:endParaRPr>
          </a:p>
        </p:txBody>
      </p:sp>
      <p:pic>
        <p:nvPicPr>
          <p:cNvPr id="139" name="Google Shape;139;p26"/>
          <p:cNvPicPr preferRelativeResize="0"/>
          <p:nvPr/>
        </p:nvPicPr>
        <p:blipFill rotWithShape="1">
          <a:blip r:embed="rId4">
            <a:alphaModFix/>
          </a:blip>
          <a:srcRect b="0" l="9682" r="0" t="14471"/>
          <a:stretch/>
        </p:blipFill>
        <p:spPr>
          <a:xfrm>
            <a:off x="7093575" y="3101825"/>
            <a:ext cx="1893199" cy="17928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3" name="Shape 143"/>
        <p:cNvGrpSpPr/>
        <p:nvPr/>
      </p:nvGrpSpPr>
      <p:grpSpPr>
        <a:xfrm>
          <a:off x="0" y="0"/>
          <a:ext cx="0" cy="0"/>
          <a:chOff x="0" y="0"/>
          <a:chExt cx="0" cy="0"/>
        </a:xfrm>
      </p:grpSpPr>
      <p:sp>
        <p:nvSpPr>
          <p:cNvPr id="144" name="Google Shape;144;p27"/>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Quais programas vamos usar ?</a:t>
            </a:r>
            <a:endParaRPr sz="2400">
              <a:solidFill>
                <a:srgbClr val="CC0000"/>
              </a:solidFill>
              <a:latin typeface="Press Start 2P"/>
              <a:ea typeface="Press Start 2P"/>
              <a:cs typeface="Press Start 2P"/>
              <a:sym typeface="Press Start 2P"/>
            </a:endParaRPr>
          </a:p>
        </p:txBody>
      </p:sp>
      <p:sp>
        <p:nvSpPr>
          <p:cNvPr id="145" name="Google Shape;145;p27"/>
          <p:cNvSpPr txBox="1"/>
          <p:nvPr/>
        </p:nvSpPr>
        <p:spPr>
          <a:xfrm>
            <a:off x="848525" y="1346700"/>
            <a:ext cx="7305300" cy="3050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Git e GitHub </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O que é isso ? </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Para que serve ? </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Porque vamos usar isso ? </a:t>
            </a:r>
            <a:endParaRPr sz="1800">
              <a:solidFill>
                <a:srgbClr val="660000"/>
              </a:solidFill>
              <a:latin typeface="Roboto Condensed"/>
              <a:ea typeface="Roboto Condensed"/>
              <a:cs typeface="Roboto Condensed"/>
              <a:sym typeface="Roboto Condensed"/>
            </a:endParaRPr>
          </a:p>
        </p:txBody>
      </p:sp>
      <p:pic>
        <p:nvPicPr>
          <p:cNvPr id="146" name="Google Shape;146;p27"/>
          <p:cNvPicPr preferRelativeResize="0"/>
          <p:nvPr/>
        </p:nvPicPr>
        <p:blipFill>
          <a:blip r:embed="rId4">
            <a:alphaModFix/>
          </a:blip>
          <a:stretch>
            <a:fillRect/>
          </a:stretch>
        </p:blipFill>
        <p:spPr>
          <a:xfrm>
            <a:off x="4449875" y="2408151"/>
            <a:ext cx="4432899" cy="2381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0" name="Shape 150"/>
        <p:cNvGrpSpPr/>
        <p:nvPr/>
      </p:nvGrpSpPr>
      <p:grpSpPr>
        <a:xfrm>
          <a:off x="0" y="0"/>
          <a:ext cx="0" cy="0"/>
          <a:chOff x="0" y="0"/>
          <a:chExt cx="0" cy="0"/>
        </a:xfrm>
      </p:grpSpPr>
      <p:sp>
        <p:nvSpPr>
          <p:cNvPr id="151" name="Google Shape;151;p28"/>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instalar esses programas ? </a:t>
            </a:r>
            <a:endParaRPr sz="2400">
              <a:solidFill>
                <a:srgbClr val="CC0000"/>
              </a:solidFill>
              <a:latin typeface="Press Start 2P"/>
              <a:ea typeface="Press Start 2P"/>
              <a:cs typeface="Press Start 2P"/>
              <a:sym typeface="Press Start 2P"/>
            </a:endParaRPr>
          </a:p>
        </p:txBody>
      </p:sp>
      <p:sp>
        <p:nvSpPr>
          <p:cNvPr id="152" name="Google Shape;152;p28"/>
          <p:cNvSpPr txBox="1"/>
          <p:nvPr/>
        </p:nvSpPr>
        <p:spPr>
          <a:xfrm>
            <a:off x="848525" y="1346700"/>
            <a:ext cx="7305300" cy="3050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Se você usa alguma distribuição linux, provavelmente o python já vem instalado no seu sistema.</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No windows é preciso instalar</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Para isso faça os seguintes passos: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1 - Faça o download do instalador no site oficial do python.</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6" name="Shape 156"/>
        <p:cNvGrpSpPr/>
        <p:nvPr/>
      </p:nvGrpSpPr>
      <p:grpSpPr>
        <a:xfrm>
          <a:off x="0" y="0"/>
          <a:ext cx="0" cy="0"/>
          <a:chOff x="0" y="0"/>
          <a:chExt cx="0" cy="0"/>
        </a:xfrm>
      </p:grpSpPr>
      <p:sp>
        <p:nvSpPr>
          <p:cNvPr id="157" name="Google Shape;157;p29"/>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instalar esses programas ? </a:t>
            </a:r>
            <a:endParaRPr sz="2400">
              <a:solidFill>
                <a:srgbClr val="CC0000"/>
              </a:solidFill>
              <a:latin typeface="Press Start 2P"/>
              <a:ea typeface="Press Start 2P"/>
              <a:cs typeface="Press Start 2P"/>
              <a:sym typeface="Press Start 2P"/>
            </a:endParaRPr>
          </a:p>
        </p:txBody>
      </p:sp>
      <p:sp>
        <p:nvSpPr>
          <p:cNvPr id="158" name="Google Shape;158;p29"/>
          <p:cNvSpPr txBox="1"/>
          <p:nvPr/>
        </p:nvSpPr>
        <p:spPr>
          <a:xfrm>
            <a:off x="1391550" y="4265275"/>
            <a:ext cx="7305300" cy="5727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Isso fará o download do Python 3 para sistemas de 32 bits. Para o instalador de 64 bits, acesse e selecione o instalador de 64 bits apropriado.</a:t>
            </a:r>
            <a:endParaRPr sz="1800">
              <a:solidFill>
                <a:srgbClr val="660000"/>
              </a:solidFill>
              <a:latin typeface="Roboto Condensed"/>
              <a:ea typeface="Roboto Condensed"/>
              <a:cs typeface="Roboto Condensed"/>
              <a:sym typeface="Roboto Condensed"/>
            </a:endParaRPr>
          </a:p>
        </p:txBody>
      </p:sp>
      <p:pic>
        <p:nvPicPr>
          <p:cNvPr id="159" name="Google Shape;159;p29"/>
          <p:cNvPicPr preferRelativeResize="0"/>
          <p:nvPr/>
        </p:nvPicPr>
        <p:blipFill>
          <a:blip r:embed="rId4">
            <a:alphaModFix/>
          </a:blip>
          <a:stretch>
            <a:fillRect/>
          </a:stretch>
        </p:blipFill>
        <p:spPr>
          <a:xfrm>
            <a:off x="1906538" y="1256538"/>
            <a:ext cx="5330925" cy="2708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3" name="Shape 163"/>
        <p:cNvGrpSpPr/>
        <p:nvPr/>
      </p:nvGrpSpPr>
      <p:grpSpPr>
        <a:xfrm>
          <a:off x="0" y="0"/>
          <a:ext cx="0" cy="0"/>
          <a:chOff x="0" y="0"/>
          <a:chExt cx="0" cy="0"/>
        </a:xfrm>
      </p:grpSpPr>
      <p:sp>
        <p:nvSpPr>
          <p:cNvPr id="164" name="Google Shape;164;p30"/>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instalar esses programas ? </a:t>
            </a:r>
            <a:endParaRPr sz="2400">
              <a:solidFill>
                <a:srgbClr val="CC0000"/>
              </a:solidFill>
              <a:latin typeface="Press Start 2P"/>
              <a:ea typeface="Press Start 2P"/>
              <a:cs typeface="Press Start 2P"/>
              <a:sym typeface="Press Start 2P"/>
            </a:endParaRPr>
          </a:p>
        </p:txBody>
      </p:sp>
      <p:sp>
        <p:nvSpPr>
          <p:cNvPr id="165" name="Google Shape;165;p30"/>
          <p:cNvSpPr txBox="1"/>
          <p:nvPr/>
        </p:nvSpPr>
        <p:spPr>
          <a:xfrm>
            <a:off x="848525" y="1346700"/>
            <a:ext cx="7305300" cy="5727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a:solidFill>
                  <a:srgbClr val="660000"/>
                </a:solidFill>
                <a:latin typeface="Roboto Condensed"/>
                <a:ea typeface="Roboto Condensed"/>
                <a:cs typeface="Roboto Condensed"/>
                <a:sym typeface="Roboto Condensed"/>
              </a:rPr>
              <a:t>Faça o download do instalador executável do Windows (32 ou 64 bits) e clique duas vezes nele para iniciar o assistente de instalação do python, como mostrado abaixo.</a:t>
            </a:r>
            <a:endParaRPr>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a:solidFill>
                <a:srgbClr val="660000"/>
              </a:solidFill>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rPr lang="en">
                <a:solidFill>
                  <a:srgbClr val="660000"/>
                </a:solidFill>
                <a:latin typeface="Roboto Condensed"/>
                <a:ea typeface="Roboto Condensed"/>
                <a:cs typeface="Roboto Condensed"/>
                <a:sym typeface="Roboto Condensed"/>
              </a:rPr>
              <a:t>O processo de instalação é bem simples.</a:t>
            </a:r>
            <a:endParaRPr>
              <a:solidFill>
                <a:srgbClr val="660000"/>
              </a:solidFill>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rPr lang="en">
                <a:solidFill>
                  <a:srgbClr val="660000"/>
                </a:solidFill>
                <a:latin typeface="Roboto Condensed"/>
                <a:ea typeface="Roboto Condensed"/>
                <a:cs typeface="Roboto Condensed"/>
                <a:sym typeface="Roboto Condensed"/>
              </a:rPr>
              <a:t>1. Marque a opção "Add Python to PATH"</a:t>
            </a:r>
            <a:endParaRPr>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a:solidFill>
                  <a:srgbClr val="660000"/>
                </a:solidFill>
                <a:latin typeface="Roboto Condensed"/>
                <a:ea typeface="Roboto Condensed"/>
                <a:cs typeface="Roboto Condensed"/>
                <a:sym typeface="Roboto Condensed"/>
              </a:rPr>
              <a:t>2. Clique em "Install Now"</a:t>
            </a:r>
            <a:endParaRPr>
              <a:solidFill>
                <a:srgbClr val="660000"/>
              </a:solidFill>
              <a:latin typeface="Roboto Condensed"/>
              <a:ea typeface="Roboto Condensed"/>
              <a:cs typeface="Roboto Condensed"/>
              <a:sym typeface="Roboto Condensed"/>
            </a:endParaRPr>
          </a:p>
        </p:txBody>
      </p:sp>
      <p:pic>
        <p:nvPicPr>
          <p:cNvPr id="166" name="Google Shape;166;p30"/>
          <p:cNvPicPr preferRelativeResize="0"/>
          <p:nvPr/>
        </p:nvPicPr>
        <p:blipFill>
          <a:blip r:embed="rId4">
            <a:alphaModFix/>
          </a:blip>
          <a:stretch>
            <a:fillRect/>
          </a:stretch>
        </p:blipFill>
        <p:spPr>
          <a:xfrm>
            <a:off x="4111238" y="1919400"/>
            <a:ext cx="4712585" cy="2919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31"/>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instalar esses programas ? </a:t>
            </a:r>
            <a:endParaRPr sz="2400">
              <a:solidFill>
                <a:srgbClr val="CC0000"/>
              </a:solidFill>
              <a:latin typeface="Press Start 2P"/>
              <a:ea typeface="Press Start 2P"/>
              <a:cs typeface="Press Start 2P"/>
              <a:sym typeface="Press Start 2P"/>
            </a:endParaRPr>
          </a:p>
        </p:txBody>
      </p:sp>
      <p:sp>
        <p:nvSpPr>
          <p:cNvPr id="172" name="Google Shape;172;p31"/>
          <p:cNvSpPr txBox="1"/>
          <p:nvPr/>
        </p:nvSpPr>
        <p:spPr>
          <a:xfrm>
            <a:off x="848525" y="1346700"/>
            <a:ext cx="7305300" cy="5727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a:solidFill>
                  <a:srgbClr val="660000"/>
                </a:solidFill>
                <a:latin typeface="Roboto Condensed"/>
                <a:ea typeface="Roboto Condensed"/>
                <a:cs typeface="Roboto Condensed"/>
                <a:sym typeface="Roboto Condensed"/>
              </a:rPr>
              <a:t>Para verificar a versão, rode o comando abaixo no cmd.</a:t>
            </a:r>
            <a:endParaRPr>
              <a:solidFill>
                <a:srgbClr val="660000"/>
              </a:solidFill>
              <a:latin typeface="Roboto Condensed"/>
              <a:ea typeface="Roboto Condensed"/>
              <a:cs typeface="Roboto Condensed"/>
              <a:sym typeface="Roboto Condensed"/>
            </a:endParaRPr>
          </a:p>
        </p:txBody>
      </p:sp>
      <p:pic>
        <p:nvPicPr>
          <p:cNvPr id="173" name="Google Shape;173;p31"/>
          <p:cNvPicPr preferRelativeResize="0"/>
          <p:nvPr/>
        </p:nvPicPr>
        <p:blipFill>
          <a:blip r:embed="rId4">
            <a:alphaModFix/>
          </a:blip>
          <a:stretch>
            <a:fillRect/>
          </a:stretch>
        </p:blipFill>
        <p:spPr>
          <a:xfrm>
            <a:off x="1609925" y="1825900"/>
            <a:ext cx="5516088" cy="29193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 name="Shape 58"/>
        <p:cNvGrpSpPr/>
        <p:nvPr/>
      </p:nvGrpSpPr>
      <p:grpSpPr>
        <a:xfrm>
          <a:off x="0" y="0"/>
          <a:ext cx="0" cy="0"/>
          <a:chOff x="0" y="0"/>
          <a:chExt cx="0" cy="0"/>
        </a:xfrm>
      </p:grpSpPr>
      <p:sp>
        <p:nvSpPr>
          <p:cNvPr id="59" name="Google Shape;59;p14"/>
          <p:cNvSpPr txBox="1"/>
          <p:nvPr/>
        </p:nvSpPr>
        <p:spPr>
          <a:xfrm>
            <a:off x="1405250" y="257250"/>
            <a:ext cx="62910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rgbClr val="CC0000"/>
                </a:solidFill>
                <a:latin typeface="Press Start 2P"/>
                <a:ea typeface="Press Start 2P"/>
                <a:cs typeface="Press Start 2P"/>
                <a:sym typeface="Press Start 2P"/>
              </a:rPr>
              <a:t>O q</a:t>
            </a:r>
            <a:r>
              <a:rPr lang="en" sz="1700">
                <a:solidFill>
                  <a:srgbClr val="CC0000"/>
                </a:solidFill>
                <a:latin typeface="Press Start 2P"/>
                <a:ea typeface="Press Start 2P"/>
                <a:cs typeface="Press Start 2P"/>
                <a:sym typeface="Press Start 2P"/>
              </a:rPr>
              <a:t>ue vamos ver hoje ? </a:t>
            </a:r>
            <a:endParaRPr sz="1700">
              <a:solidFill>
                <a:srgbClr val="CC0000"/>
              </a:solidFill>
              <a:latin typeface="Press Start 2P"/>
              <a:ea typeface="Press Start 2P"/>
              <a:cs typeface="Press Start 2P"/>
              <a:sym typeface="Press Start 2P"/>
            </a:endParaRPr>
          </a:p>
        </p:txBody>
      </p:sp>
      <p:sp>
        <p:nvSpPr>
          <p:cNvPr id="60" name="Google Shape;60;p14"/>
          <p:cNvSpPr txBox="1"/>
          <p:nvPr/>
        </p:nvSpPr>
        <p:spPr>
          <a:xfrm>
            <a:off x="2194459" y="1074150"/>
            <a:ext cx="58533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800">
                <a:solidFill>
                  <a:srgbClr val="FF0000"/>
                </a:solidFill>
                <a:latin typeface="Press Start 2P"/>
                <a:ea typeface="Press Start 2P"/>
                <a:cs typeface="Press Start 2P"/>
                <a:sym typeface="Press Start 2P"/>
              </a:rPr>
              <a:t>O que é o PET ?</a:t>
            </a:r>
            <a:endParaRPr sz="1800">
              <a:solidFill>
                <a:srgbClr val="FF0000"/>
              </a:solidFill>
              <a:latin typeface="Press Start 2P"/>
              <a:ea typeface="Press Start 2P"/>
              <a:cs typeface="Press Start 2P"/>
              <a:sym typeface="Press Start 2P"/>
            </a:endParaRPr>
          </a:p>
        </p:txBody>
      </p:sp>
      <p:sp>
        <p:nvSpPr>
          <p:cNvPr id="61" name="Google Shape;61;p14"/>
          <p:cNvSpPr txBox="1"/>
          <p:nvPr/>
        </p:nvSpPr>
        <p:spPr>
          <a:xfrm>
            <a:off x="2194450" y="1943425"/>
            <a:ext cx="57873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800">
                <a:solidFill>
                  <a:srgbClr val="FF0000"/>
                </a:solidFill>
                <a:latin typeface="Press Start 2P"/>
                <a:ea typeface="Press Start 2P"/>
                <a:cs typeface="Press Start 2P"/>
                <a:sym typeface="Press Start 2P"/>
              </a:rPr>
              <a:t>Quem são os professores ?</a:t>
            </a:r>
            <a:endParaRPr sz="1800">
              <a:solidFill>
                <a:srgbClr val="FF0000"/>
              </a:solidFill>
              <a:latin typeface="Press Start 2P"/>
              <a:ea typeface="Press Start 2P"/>
              <a:cs typeface="Press Start 2P"/>
              <a:sym typeface="Press Start 2P"/>
            </a:endParaRPr>
          </a:p>
        </p:txBody>
      </p:sp>
      <p:sp>
        <p:nvSpPr>
          <p:cNvPr id="62" name="Google Shape;62;p14"/>
          <p:cNvSpPr txBox="1"/>
          <p:nvPr/>
        </p:nvSpPr>
        <p:spPr>
          <a:xfrm>
            <a:off x="2194450" y="2961326"/>
            <a:ext cx="44112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800">
                <a:solidFill>
                  <a:srgbClr val="FF0000"/>
                </a:solidFill>
                <a:latin typeface="Press Start 2P"/>
                <a:ea typeface="Press Start 2P"/>
                <a:cs typeface="Press Start 2P"/>
                <a:sym typeface="Press Start 2P"/>
              </a:rPr>
              <a:t>Como vai funcionar o coding ?</a:t>
            </a:r>
            <a:endParaRPr sz="1800">
              <a:solidFill>
                <a:srgbClr val="FF0000"/>
              </a:solidFill>
              <a:latin typeface="Press Start 2P"/>
              <a:ea typeface="Press Start 2P"/>
              <a:cs typeface="Press Start 2P"/>
              <a:sym typeface="Press Start 2P"/>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7" name="Shape 177"/>
        <p:cNvGrpSpPr/>
        <p:nvPr/>
      </p:nvGrpSpPr>
      <p:grpSpPr>
        <a:xfrm>
          <a:off x="0" y="0"/>
          <a:ext cx="0" cy="0"/>
          <a:chOff x="0" y="0"/>
          <a:chExt cx="0" cy="0"/>
        </a:xfrm>
      </p:grpSpPr>
      <p:sp>
        <p:nvSpPr>
          <p:cNvPr id="178" name="Google Shape;178;p32"/>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instalar esses programas ? </a:t>
            </a:r>
            <a:endParaRPr sz="2400">
              <a:solidFill>
                <a:srgbClr val="CC0000"/>
              </a:solidFill>
              <a:latin typeface="Press Start 2P"/>
              <a:ea typeface="Press Start 2P"/>
              <a:cs typeface="Press Start 2P"/>
              <a:sym typeface="Press Start 2P"/>
            </a:endParaRPr>
          </a:p>
        </p:txBody>
      </p:sp>
      <p:sp>
        <p:nvSpPr>
          <p:cNvPr id="179" name="Google Shape;179;p32"/>
          <p:cNvSpPr txBox="1"/>
          <p:nvPr/>
        </p:nvSpPr>
        <p:spPr>
          <a:xfrm>
            <a:off x="848525" y="1346700"/>
            <a:ext cx="7305300" cy="5727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a:solidFill>
                  <a:srgbClr val="660000"/>
                </a:solidFill>
                <a:latin typeface="Roboto Condensed"/>
                <a:ea typeface="Roboto Condensed"/>
                <a:cs typeface="Roboto Condensed"/>
                <a:sym typeface="Roboto Condensed"/>
              </a:rPr>
              <a:t>Para instalar o vs code é quase a mesma coisa do python, vá no site oficial e baixe o instalador.</a:t>
            </a:r>
            <a:endParaRPr>
              <a:solidFill>
                <a:srgbClr val="660000"/>
              </a:solidFill>
              <a:latin typeface="Roboto Condensed"/>
              <a:ea typeface="Roboto Condensed"/>
              <a:cs typeface="Roboto Condensed"/>
              <a:sym typeface="Roboto Condensed"/>
            </a:endParaRPr>
          </a:p>
        </p:txBody>
      </p:sp>
      <p:pic>
        <p:nvPicPr>
          <p:cNvPr id="180" name="Google Shape;180;p32"/>
          <p:cNvPicPr preferRelativeResize="0"/>
          <p:nvPr/>
        </p:nvPicPr>
        <p:blipFill>
          <a:blip r:embed="rId4">
            <a:alphaModFix/>
          </a:blip>
          <a:stretch>
            <a:fillRect/>
          </a:stretch>
        </p:blipFill>
        <p:spPr>
          <a:xfrm>
            <a:off x="2697575" y="1919400"/>
            <a:ext cx="3748862" cy="2919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4" name="Shape 184"/>
        <p:cNvGrpSpPr/>
        <p:nvPr/>
      </p:nvGrpSpPr>
      <p:grpSpPr>
        <a:xfrm>
          <a:off x="0" y="0"/>
          <a:ext cx="0" cy="0"/>
          <a:chOff x="0" y="0"/>
          <a:chExt cx="0" cy="0"/>
        </a:xfrm>
      </p:grpSpPr>
      <p:sp>
        <p:nvSpPr>
          <p:cNvPr id="185" name="Google Shape;185;p33"/>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instalar esses programas ? </a:t>
            </a:r>
            <a:endParaRPr sz="2400">
              <a:solidFill>
                <a:srgbClr val="CC0000"/>
              </a:solidFill>
              <a:latin typeface="Press Start 2P"/>
              <a:ea typeface="Press Start 2P"/>
              <a:cs typeface="Press Start 2P"/>
              <a:sym typeface="Press Start 2P"/>
            </a:endParaRPr>
          </a:p>
        </p:txBody>
      </p:sp>
      <p:sp>
        <p:nvSpPr>
          <p:cNvPr id="186" name="Google Shape;186;p33"/>
          <p:cNvSpPr txBox="1"/>
          <p:nvPr/>
        </p:nvSpPr>
        <p:spPr>
          <a:xfrm>
            <a:off x="848525" y="1346700"/>
            <a:ext cx="7305300" cy="5727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t/>
            </a:r>
            <a:endParaRPr>
              <a:solidFill>
                <a:srgbClr val="660000"/>
              </a:solidFill>
              <a:latin typeface="Roboto Condensed"/>
              <a:ea typeface="Roboto Condensed"/>
              <a:cs typeface="Roboto Condensed"/>
              <a:sym typeface="Roboto Condensed"/>
            </a:endParaRPr>
          </a:p>
        </p:txBody>
      </p:sp>
      <p:pic>
        <p:nvPicPr>
          <p:cNvPr id="187" name="Google Shape;187;p33"/>
          <p:cNvPicPr preferRelativeResize="0"/>
          <p:nvPr/>
        </p:nvPicPr>
        <p:blipFill>
          <a:blip r:embed="rId4">
            <a:alphaModFix/>
          </a:blip>
          <a:stretch>
            <a:fillRect/>
          </a:stretch>
        </p:blipFill>
        <p:spPr>
          <a:xfrm>
            <a:off x="2282275" y="1395200"/>
            <a:ext cx="4437800" cy="3452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1" name="Shape 191"/>
        <p:cNvGrpSpPr/>
        <p:nvPr/>
      </p:nvGrpSpPr>
      <p:grpSpPr>
        <a:xfrm>
          <a:off x="0" y="0"/>
          <a:ext cx="0" cy="0"/>
          <a:chOff x="0" y="0"/>
          <a:chExt cx="0" cy="0"/>
        </a:xfrm>
      </p:grpSpPr>
      <p:sp>
        <p:nvSpPr>
          <p:cNvPr id="192" name="Google Shape;192;p34"/>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instalar esses programas ? </a:t>
            </a:r>
            <a:endParaRPr sz="2400">
              <a:solidFill>
                <a:srgbClr val="CC0000"/>
              </a:solidFill>
              <a:latin typeface="Press Start 2P"/>
              <a:ea typeface="Press Start 2P"/>
              <a:cs typeface="Press Start 2P"/>
              <a:sym typeface="Press Start 2P"/>
            </a:endParaRPr>
          </a:p>
        </p:txBody>
      </p:sp>
      <p:sp>
        <p:nvSpPr>
          <p:cNvPr id="193" name="Google Shape;193;p34"/>
          <p:cNvSpPr txBox="1"/>
          <p:nvPr/>
        </p:nvSpPr>
        <p:spPr>
          <a:xfrm>
            <a:off x="848525" y="1346700"/>
            <a:ext cx="7305300" cy="5727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t/>
            </a:r>
            <a:endParaRPr>
              <a:solidFill>
                <a:srgbClr val="660000"/>
              </a:solidFill>
              <a:latin typeface="Roboto Condensed"/>
              <a:ea typeface="Roboto Condensed"/>
              <a:cs typeface="Roboto Condensed"/>
              <a:sym typeface="Roboto Condensed"/>
            </a:endParaRPr>
          </a:p>
        </p:txBody>
      </p:sp>
      <p:pic>
        <p:nvPicPr>
          <p:cNvPr id="194" name="Google Shape;194;p34"/>
          <p:cNvPicPr preferRelativeResize="0"/>
          <p:nvPr/>
        </p:nvPicPr>
        <p:blipFill>
          <a:blip r:embed="rId4">
            <a:alphaModFix/>
          </a:blip>
          <a:stretch>
            <a:fillRect/>
          </a:stretch>
        </p:blipFill>
        <p:spPr>
          <a:xfrm>
            <a:off x="2465088" y="1539000"/>
            <a:ext cx="4213825" cy="32766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8" name="Shape 198"/>
        <p:cNvGrpSpPr/>
        <p:nvPr/>
      </p:nvGrpSpPr>
      <p:grpSpPr>
        <a:xfrm>
          <a:off x="0" y="0"/>
          <a:ext cx="0" cy="0"/>
          <a:chOff x="0" y="0"/>
          <a:chExt cx="0" cy="0"/>
        </a:xfrm>
      </p:grpSpPr>
      <p:sp>
        <p:nvSpPr>
          <p:cNvPr id="199" name="Google Shape;199;p35"/>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instalar esses programas ? </a:t>
            </a:r>
            <a:endParaRPr sz="2400">
              <a:solidFill>
                <a:srgbClr val="CC0000"/>
              </a:solidFill>
              <a:latin typeface="Press Start 2P"/>
              <a:ea typeface="Press Start 2P"/>
              <a:cs typeface="Press Start 2P"/>
              <a:sym typeface="Press Start 2P"/>
            </a:endParaRPr>
          </a:p>
        </p:txBody>
      </p:sp>
      <p:sp>
        <p:nvSpPr>
          <p:cNvPr id="200" name="Google Shape;200;p35"/>
          <p:cNvSpPr txBox="1"/>
          <p:nvPr/>
        </p:nvSpPr>
        <p:spPr>
          <a:xfrm>
            <a:off x="848525" y="1346700"/>
            <a:ext cx="7305300" cy="5727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t/>
            </a:r>
            <a:endParaRPr>
              <a:solidFill>
                <a:srgbClr val="660000"/>
              </a:solidFill>
              <a:latin typeface="Roboto Condensed"/>
              <a:ea typeface="Roboto Condensed"/>
              <a:cs typeface="Roboto Condensed"/>
              <a:sym typeface="Roboto Condensed"/>
            </a:endParaRPr>
          </a:p>
        </p:txBody>
      </p:sp>
      <p:pic>
        <p:nvPicPr>
          <p:cNvPr id="201" name="Google Shape;201;p35"/>
          <p:cNvPicPr preferRelativeResize="0"/>
          <p:nvPr/>
        </p:nvPicPr>
        <p:blipFill>
          <a:blip r:embed="rId4">
            <a:alphaModFix/>
          </a:blip>
          <a:stretch>
            <a:fillRect/>
          </a:stretch>
        </p:blipFill>
        <p:spPr>
          <a:xfrm>
            <a:off x="2113200" y="1346700"/>
            <a:ext cx="4775949" cy="34470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5" name="Shape 205"/>
        <p:cNvGrpSpPr/>
        <p:nvPr/>
      </p:nvGrpSpPr>
      <p:grpSpPr>
        <a:xfrm>
          <a:off x="0" y="0"/>
          <a:ext cx="0" cy="0"/>
          <a:chOff x="0" y="0"/>
          <a:chExt cx="0" cy="0"/>
        </a:xfrm>
      </p:grpSpPr>
      <p:sp>
        <p:nvSpPr>
          <p:cNvPr id="206" name="Google Shape;206;p36"/>
          <p:cNvSpPr txBox="1"/>
          <p:nvPr/>
        </p:nvSpPr>
        <p:spPr>
          <a:xfrm>
            <a:off x="536400" y="1924500"/>
            <a:ext cx="8071200" cy="12945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lang="en" sz="3600">
                <a:solidFill>
                  <a:srgbClr val="CC0000"/>
                </a:solidFill>
                <a:latin typeface="Press Start 2P"/>
                <a:ea typeface="Press Start 2P"/>
                <a:cs typeface="Press Start 2P"/>
                <a:sym typeface="Press Start 2P"/>
              </a:rPr>
              <a:t>Lógica de Programação </a:t>
            </a:r>
            <a:endParaRPr sz="3600">
              <a:solidFill>
                <a:srgbClr val="CC0000"/>
              </a:solidFill>
              <a:latin typeface="Press Start 2P"/>
              <a:ea typeface="Press Start 2P"/>
              <a:cs typeface="Press Start 2P"/>
              <a:sym typeface="Press Start 2P"/>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0" name="Shape 210"/>
        <p:cNvGrpSpPr/>
        <p:nvPr/>
      </p:nvGrpSpPr>
      <p:grpSpPr>
        <a:xfrm>
          <a:off x="0" y="0"/>
          <a:ext cx="0" cy="0"/>
          <a:chOff x="0" y="0"/>
          <a:chExt cx="0" cy="0"/>
        </a:xfrm>
      </p:grpSpPr>
      <p:sp>
        <p:nvSpPr>
          <p:cNvPr id="211" name="Google Shape;211;p37"/>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Uma breve introdução </a:t>
            </a:r>
            <a:endParaRPr sz="2400">
              <a:solidFill>
                <a:srgbClr val="CC0000"/>
              </a:solidFill>
              <a:latin typeface="Press Start 2P"/>
              <a:ea typeface="Press Start 2P"/>
              <a:cs typeface="Press Start 2P"/>
              <a:sym typeface="Press Start 2P"/>
            </a:endParaRPr>
          </a:p>
        </p:txBody>
      </p:sp>
      <p:sp>
        <p:nvSpPr>
          <p:cNvPr id="212" name="Google Shape;212;p37"/>
          <p:cNvSpPr txBox="1"/>
          <p:nvPr/>
        </p:nvSpPr>
        <p:spPr>
          <a:xfrm>
            <a:off x="1045075" y="1516400"/>
            <a:ext cx="384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Condensed"/>
              <a:ea typeface="Roboto Condensed"/>
              <a:cs typeface="Roboto Condensed"/>
              <a:sym typeface="Roboto Condensed"/>
            </a:endParaRPr>
          </a:p>
        </p:txBody>
      </p:sp>
      <p:sp>
        <p:nvSpPr>
          <p:cNvPr id="213" name="Google Shape;213;p37"/>
          <p:cNvSpPr txBox="1"/>
          <p:nvPr/>
        </p:nvSpPr>
        <p:spPr>
          <a:xfrm>
            <a:off x="848525" y="1270500"/>
            <a:ext cx="6237900" cy="26025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 lógica está presente em todo lugar.</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Nas nossas ações do cotidiano.</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Organização e explicação do pensamento.</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45720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“Todo mamífero bebe leite, o ser humano é um mamífero, Portanto o ser humano bebe leite.”</a:t>
            </a:r>
            <a:endParaRPr sz="1800">
              <a:solidFill>
                <a:srgbClr val="660000"/>
              </a:solidFill>
              <a:latin typeface="Roboto Condensed"/>
              <a:ea typeface="Roboto Condensed"/>
              <a:cs typeface="Roboto Condensed"/>
              <a:sym typeface="Roboto Condensed"/>
            </a:endParaRPr>
          </a:p>
        </p:txBody>
      </p:sp>
      <p:pic>
        <p:nvPicPr>
          <p:cNvPr id="214" name="Google Shape;214;p37"/>
          <p:cNvPicPr preferRelativeResize="0"/>
          <p:nvPr/>
        </p:nvPicPr>
        <p:blipFill>
          <a:blip r:embed="rId4">
            <a:alphaModFix/>
          </a:blip>
          <a:stretch>
            <a:fillRect/>
          </a:stretch>
        </p:blipFill>
        <p:spPr>
          <a:xfrm>
            <a:off x="5788999" y="2657475"/>
            <a:ext cx="2582411" cy="24860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8" name="Shape 218"/>
        <p:cNvGrpSpPr/>
        <p:nvPr/>
      </p:nvGrpSpPr>
      <p:grpSpPr>
        <a:xfrm>
          <a:off x="0" y="0"/>
          <a:ext cx="0" cy="0"/>
          <a:chOff x="0" y="0"/>
          <a:chExt cx="0" cy="0"/>
        </a:xfrm>
      </p:grpSpPr>
      <p:sp>
        <p:nvSpPr>
          <p:cNvPr id="219" name="Google Shape;219;p38"/>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O algoritmo!</a:t>
            </a:r>
            <a:endParaRPr sz="2400">
              <a:solidFill>
                <a:srgbClr val="CC0000"/>
              </a:solidFill>
              <a:latin typeface="Press Start 2P"/>
              <a:ea typeface="Press Start 2P"/>
              <a:cs typeface="Press Start 2P"/>
              <a:sym typeface="Press Start 2P"/>
            </a:endParaRPr>
          </a:p>
        </p:txBody>
      </p:sp>
      <p:sp>
        <p:nvSpPr>
          <p:cNvPr id="220" name="Google Shape;220;p38"/>
          <p:cNvSpPr txBox="1"/>
          <p:nvPr/>
        </p:nvSpPr>
        <p:spPr>
          <a:xfrm>
            <a:off x="185450" y="993850"/>
            <a:ext cx="5787900" cy="18954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É</a:t>
            </a:r>
            <a:r>
              <a:rPr lang="en" sz="1800">
                <a:solidFill>
                  <a:srgbClr val="660000"/>
                </a:solidFill>
                <a:latin typeface="Roboto Condensed"/>
                <a:ea typeface="Roboto Condensed"/>
                <a:cs typeface="Roboto Condensed"/>
                <a:sym typeface="Roboto Condensed"/>
              </a:rPr>
              <a:t> uma sequência lógica de passos que levam a um determinado objetivo.</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Todos nós fazemos isso no cotidiano.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Pode haver mais de um algoritmo para resolver um problema</a:t>
            </a:r>
            <a:endParaRPr sz="1800">
              <a:solidFill>
                <a:srgbClr val="660000"/>
              </a:solidFill>
              <a:latin typeface="Roboto Condensed"/>
              <a:ea typeface="Roboto Condensed"/>
              <a:cs typeface="Roboto Condensed"/>
              <a:sym typeface="Roboto Condensed"/>
            </a:endParaRPr>
          </a:p>
        </p:txBody>
      </p:sp>
      <p:pic>
        <p:nvPicPr>
          <p:cNvPr id="221" name="Google Shape;221;p38"/>
          <p:cNvPicPr preferRelativeResize="0"/>
          <p:nvPr/>
        </p:nvPicPr>
        <p:blipFill>
          <a:blip r:embed="rId4">
            <a:alphaModFix/>
          </a:blip>
          <a:stretch>
            <a:fillRect/>
          </a:stretch>
        </p:blipFill>
        <p:spPr>
          <a:xfrm>
            <a:off x="5554850" y="1211650"/>
            <a:ext cx="2869150" cy="324645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5" name="Shape 225"/>
        <p:cNvGrpSpPr/>
        <p:nvPr/>
      </p:nvGrpSpPr>
      <p:grpSpPr>
        <a:xfrm>
          <a:off x="0" y="0"/>
          <a:ext cx="0" cy="0"/>
          <a:chOff x="0" y="0"/>
          <a:chExt cx="0" cy="0"/>
        </a:xfrm>
      </p:grpSpPr>
      <p:sp>
        <p:nvSpPr>
          <p:cNvPr id="226" name="Google Shape;226;p39"/>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O algoritmo!</a:t>
            </a:r>
            <a:endParaRPr sz="2400">
              <a:solidFill>
                <a:srgbClr val="CC0000"/>
              </a:solidFill>
              <a:latin typeface="Press Start 2P"/>
              <a:ea typeface="Press Start 2P"/>
              <a:cs typeface="Press Start 2P"/>
              <a:sym typeface="Press Start 2P"/>
            </a:endParaRPr>
          </a:p>
        </p:txBody>
      </p:sp>
      <p:sp>
        <p:nvSpPr>
          <p:cNvPr id="227" name="Google Shape;227;p39"/>
          <p:cNvSpPr txBox="1"/>
          <p:nvPr/>
        </p:nvSpPr>
        <p:spPr>
          <a:xfrm>
            <a:off x="185450" y="993850"/>
            <a:ext cx="5787900" cy="18954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Pode ser dividido em partes</a:t>
            </a:r>
            <a:endParaRPr sz="1800">
              <a:solidFill>
                <a:srgbClr val="660000"/>
              </a:solidFill>
              <a:latin typeface="Roboto Condensed"/>
              <a:ea typeface="Roboto Condensed"/>
              <a:cs typeface="Roboto Condensed"/>
              <a:sym typeface="Roboto Condensed"/>
            </a:endParaRPr>
          </a:p>
        </p:txBody>
      </p:sp>
      <p:pic>
        <p:nvPicPr>
          <p:cNvPr id="228" name="Google Shape;228;p39"/>
          <p:cNvPicPr preferRelativeResize="0"/>
          <p:nvPr/>
        </p:nvPicPr>
        <p:blipFill rotWithShape="1">
          <a:blip r:embed="rId4">
            <a:alphaModFix/>
          </a:blip>
          <a:srcRect b="11074" l="28472" r="22539" t="31546"/>
          <a:stretch/>
        </p:blipFill>
        <p:spPr>
          <a:xfrm>
            <a:off x="2264375" y="1536900"/>
            <a:ext cx="4620949" cy="30430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2" name="Shape 232"/>
        <p:cNvGrpSpPr/>
        <p:nvPr/>
      </p:nvGrpSpPr>
      <p:grpSpPr>
        <a:xfrm>
          <a:off x="0" y="0"/>
          <a:ext cx="0" cy="0"/>
          <a:chOff x="0" y="0"/>
          <a:chExt cx="0" cy="0"/>
        </a:xfrm>
      </p:grpSpPr>
      <p:sp>
        <p:nvSpPr>
          <p:cNvPr id="233" name="Google Shape;233;p40"/>
          <p:cNvSpPr txBox="1"/>
          <p:nvPr/>
        </p:nvSpPr>
        <p:spPr>
          <a:xfrm>
            <a:off x="5676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A lógica e a informática</a:t>
            </a:r>
            <a:endParaRPr sz="2400">
              <a:solidFill>
                <a:srgbClr val="CC0000"/>
              </a:solidFill>
              <a:latin typeface="Press Start 2P"/>
              <a:ea typeface="Press Start 2P"/>
              <a:cs typeface="Press Start 2P"/>
              <a:sym typeface="Press Start 2P"/>
            </a:endParaRPr>
          </a:p>
        </p:txBody>
      </p:sp>
      <p:sp>
        <p:nvSpPr>
          <p:cNvPr id="234" name="Google Shape;234;p40"/>
          <p:cNvSpPr txBox="1"/>
          <p:nvPr/>
        </p:nvSpPr>
        <p:spPr>
          <a:xfrm>
            <a:off x="52825" y="812800"/>
            <a:ext cx="7704000" cy="983700"/>
          </a:xfrm>
          <a:prstGeom prst="rect">
            <a:avLst/>
          </a:prstGeom>
          <a:noFill/>
          <a:ln>
            <a:noFill/>
          </a:ln>
        </p:spPr>
        <p:txBody>
          <a:bodyPr anchorCtr="0" anchor="t" bIns="0" lIns="91425" spcFirstLastPara="1" rIns="0" wrap="square" tIns="0">
            <a:noAutofit/>
          </a:bodyPr>
          <a:lstStyle/>
          <a:p>
            <a:pPr indent="-342900" lvl="0" marL="4572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Para o desenvolvimento de programas de computador é necessário o desenvolvimento de uma lógica bem estruturada para que o computador possa realizar com sucesso os procedimentos</a:t>
            </a:r>
            <a:endParaRPr sz="1800">
              <a:solidFill>
                <a:srgbClr val="660000"/>
              </a:solidFill>
              <a:latin typeface="Roboto Condensed"/>
              <a:ea typeface="Roboto Condensed"/>
              <a:cs typeface="Roboto Condensed"/>
              <a:sym typeface="Roboto Condensed"/>
            </a:endParaRPr>
          </a:p>
        </p:txBody>
      </p:sp>
      <p:pic>
        <p:nvPicPr>
          <p:cNvPr id="235" name="Google Shape;235;p40"/>
          <p:cNvPicPr preferRelativeResize="0"/>
          <p:nvPr/>
        </p:nvPicPr>
        <p:blipFill>
          <a:blip r:embed="rId4">
            <a:alphaModFix/>
          </a:blip>
          <a:stretch>
            <a:fillRect/>
          </a:stretch>
        </p:blipFill>
        <p:spPr>
          <a:xfrm>
            <a:off x="2486327" y="1754950"/>
            <a:ext cx="4419501" cy="2928775"/>
          </a:xfrm>
          <a:prstGeom prst="rect">
            <a:avLst/>
          </a:prstGeom>
          <a:noFill/>
          <a:ln>
            <a:noFill/>
          </a:ln>
        </p:spPr>
      </p:pic>
      <p:sp>
        <p:nvSpPr>
          <p:cNvPr id="236" name="Google Shape;236;p40"/>
          <p:cNvSpPr txBox="1"/>
          <p:nvPr/>
        </p:nvSpPr>
        <p:spPr>
          <a:xfrm>
            <a:off x="2551250" y="4683725"/>
            <a:ext cx="4395600" cy="31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Condensed"/>
                <a:ea typeface="Roboto Condensed"/>
                <a:cs typeface="Roboto Condensed"/>
                <a:sym typeface="Roboto Condensed"/>
              </a:rPr>
              <a:t>Programador desenvolvendo o algoritmo do programa.</a:t>
            </a:r>
            <a:endParaRPr>
              <a:latin typeface="Roboto Condensed"/>
              <a:ea typeface="Roboto Condensed"/>
              <a:cs typeface="Roboto Condensed"/>
              <a:sym typeface="Roboto Condense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0" name="Shape 240"/>
        <p:cNvGrpSpPr/>
        <p:nvPr/>
      </p:nvGrpSpPr>
      <p:grpSpPr>
        <a:xfrm>
          <a:off x="0" y="0"/>
          <a:ext cx="0" cy="0"/>
          <a:chOff x="0" y="0"/>
          <a:chExt cx="0" cy="0"/>
        </a:xfrm>
      </p:grpSpPr>
      <p:sp>
        <p:nvSpPr>
          <p:cNvPr id="241" name="Google Shape;241;p41"/>
          <p:cNvSpPr txBox="1"/>
          <p:nvPr/>
        </p:nvSpPr>
        <p:spPr>
          <a:xfrm>
            <a:off x="5676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A lógica e a informática</a:t>
            </a:r>
            <a:endParaRPr sz="2400">
              <a:solidFill>
                <a:srgbClr val="CC0000"/>
              </a:solidFill>
              <a:latin typeface="Press Start 2P"/>
              <a:ea typeface="Press Start 2P"/>
              <a:cs typeface="Press Start 2P"/>
              <a:sym typeface="Press Start 2P"/>
            </a:endParaRPr>
          </a:p>
        </p:txBody>
      </p:sp>
      <p:sp>
        <p:nvSpPr>
          <p:cNvPr id="242" name="Google Shape;242;p41"/>
          <p:cNvSpPr txBox="1"/>
          <p:nvPr/>
        </p:nvSpPr>
        <p:spPr>
          <a:xfrm>
            <a:off x="52825" y="812800"/>
            <a:ext cx="7704000" cy="983700"/>
          </a:xfrm>
          <a:prstGeom prst="rect">
            <a:avLst/>
          </a:prstGeom>
          <a:noFill/>
          <a:ln>
            <a:noFill/>
          </a:ln>
        </p:spPr>
        <p:txBody>
          <a:bodyPr anchorCtr="0" anchor="t" bIns="0" lIns="91425" spcFirstLastPara="1" rIns="0" wrap="square" tIns="0">
            <a:noAutofit/>
          </a:bodyPr>
          <a:lstStyle/>
          <a:p>
            <a:pPr indent="-342900" lvl="0" marL="4572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E como funciona a programação ?</a:t>
            </a:r>
            <a:endParaRPr sz="1800">
              <a:solidFill>
                <a:srgbClr val="660000"/>
              </a:solidFill>
              <a:latin typeface="Roboto Condensed"/>
              <a:ea typeface="Roboto Condensed"/>
              <a:cs typeface="Roboto Condensed"/>
              <a:sym typeface="Roboto Condensed"/>
            </a:endParaRPr>
          </a:p>
          <a:p>
            <a:pPr indent="-342900" lvl="1" marL="9144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Assim como temos a linguagem humana temos a linguagem de máquina</a:t>
            </a:r>
            <a:endParaRPr sz="1800">
              <a:solidFill>
                <a:srgbClr val="660000"/>
              </a:solidFill>
              <a:latin typeface="Roboto Condensed"/>
              <a:ea typeface="Roboto Condensed"/>
              <a:cs typeface="Roboto Condensed"/>
              <a:sym typeface="Roboto Condensed"/>
            </a:endParaRPr>
          </a:p>
          <a:p>
            <a:pPr indent="-342900" lvl="1" marL="9144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Sistema binário </a:t>
            </a:r>
            <a:endParaRPr sz="1800">
              <a:solidFill>
                <a:srgbClr val="660000"/>
              </a:solidFill>
              <a:latin typeface="Roboto Condensed"/>
              <a:ea typeface="Roboto Condensed"/>
              <a:cs typeface="Roboto Condensed"/>
              <a:sym typeface="Roboto Condensed"/>
            </a:endParaRPr>
          </a:p>
          <a:p>
            <a:pPr indent="-342900" lvl="1" marL="9144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Computador não entende as palavras</a:t>
            </a:r>
            <a:endParaRPr sz="1800">
              <a:solidFill>
                <a:srgbClr val="660000"/>
              </a:solidFill>
              <a:latin typeface="Roboto Condensed"/>
              <a:ea typeface="Roboto Condensed"/>
              <a:cs typeface="Roboto Condensed"/>
              <a:sym typeface="Roboto Condensed"/>
            </a:endParaRPr>
          </a:p>
          <a:p>
            <a:pPr indent="-342900" lvl="1" marL="9144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Nós não conseguimos escrever em 0’s e 1’s </a:t>
            </a:r>
            <a:endParaRPr sz="1800">
              <a:solidFill>
                <a:srgbClr val="660000"/>
              </a:solidFill>
              <a:latin typeface="Roboto Condensed"/>
              <a:ea typeface="Roboto Condensed"/>
              <a:cs typeface="Roboto Condensed"/>
              <a:sym typeface="Roboto Condensed"/>
            </a:endParaRPr>
          </a:p>
          <a:p>
            <a:pPr indent="-342900" lvl="1" marL="9144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Para isso surgiram as linguagens de programação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 name="Shape 66"/>
        <p:cNvGrpSpPr/>
        <p:nvPr/>
      </p:nvGrpSpPr>
      <p:grpSpPr>
        <a:xfrm>
          <a:off x="0" y="0"/>
          <a:ext cx="0" cy="0"/>
          <a:chOff x="0" y="0"/>
          <a:chExt cx="0" cy="0"/>
        </a:xfrm>
      </p:grpSpPr>
      <p:sp>
        <p:nvSpPr>
          <p:cNvPr id="67" name="Google Shape;67;p15"/>
          <p:cNvSpPr txBox="1"/>
          <p:nvPr/>
        </p:nvSpPr>
        <p:spPr>
          <a:xfrm>
            <a:off x="1426500" y="246625"/>
            <a:ext cx="62910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rgbClr val="CC0000"/>
                </a:solidFill>
                <a:latin typeface="Press Start 2P"/>
                <a:ea typeface="Press Start 2P"/>
                <a:cs typeface="Press Start 2P"/>
                <a:sym typeface="Press Start 2P"/>
              </a:rPr>
              <a:t>O que vamos ver hoje ? </a:t>
            </a:r>
            <a:endParaRPr sz="1700">
              <a:solidFill>
                <a:srgbClr val="CC0000"/>
              </a:solidFill>
              <a:latin typeface="Press Start 2P"/>
              <a:ea typeface="Press Start 2P"/>
              <a:cs typeface="Press Start 2P"/>
              <a:sym typeface="Press Start 2P"/>
            </a:endParaRPr>
          </a:p>
        </p:txBody>
      </p:sp>
      <p:sp>
        <p:nvSpPr>
          <p:cNvPr id="68" name="Google Shape;68;p15"/>
          <p:cNvSpPr txBox="1"/>
          <p:nvPr/>
        </p:nvSpPr>
        <p:spPr>
          <a:xfrm>
            <a:off x="2194459" y="925525"/>
            <a:ext cx="58533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800">
                <a:solidFill>
                  <a:srgbClr val="FF0000"/>
                </a:solidFill>
                <a:latin typeface="Press Start 2P"/>
                <a:ea typeface="Press Start 2P"/>
                <a:cs typeface="Press Start 2P"/>
                <a:sym typeface="Press Start 2P"/>
              </a:rPr>
              <a:t>Lógica de programação </a:t>
            </a:r>
            <a:endParaRPr sz="1800">
              <a:solidFill>
                <a:srgbClr val="FF0000"/>
              </a:solidFill>
              <a:latin typeface="Press Start 2P"/>
              <a:ea typeface="Press Start 2P"/>
              <a:cs typeface="Press Start 2P"/>
              <a:sym typeface="Press Start 2P"/>
            </a:endParaRPr>
          </a:p>
        </p:txBody>
      </p:sp>
      <p:sp>
        <p:nvSpPr>
          <p:cNvPr id="69" name="Google Shape;69;p15"/>
          <p:cNvSpPr txBox="1"/>
          <p:nvPr/>
        </p:nvSpPr>
        <p:spPr>
          <a:xfrm>
            <a:off x="2194450" y="1943422"/>
            <a:ext cx="54738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800">
                <a:solidFill>
                  <a:srgbClr val="FF0000"/>
                </a:solidFill>
                <a:latin typeface="Press Start 2P"/>
                <a:ea typeface="Press Start 2P"/>
                <a:cs typeface="Press Start 2P"/>
                <a:sym typeface="Press Start 2P"/>
              </a:rPr>
              <a:t>O primeiro programa</a:t>
            </a:r>
            <a:endParaRPr sz="1800">
              <a:solidFill>
                <a:srgbClr val="FF0000"/>
              </a:solidFill>
              <a:latin typeface="Press Start 2P"/>
              <a:ea typeface="Press Start 2P"/>
              <a:cs typeface="Press Start 2P"/>
              <a:sym typeface="Press Start 2P"/>
            </a:endParaRPr>
          </a:p>
        </p:txBody>
      </p:sp>
      <p:sp>
        <p:nvSpPr>
          <p:cNvPr id="70" name="Google Shape;70;p15"/>
          <p:cNvSpPr txBox="1"/>
          <p:nvPr/>
        </p:nvSpPr>
        <p:spPr>
          <a:xfrm>
            <a:off x="2194450" y="2961326"/>
            <a:ext cx="44112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800">
                <a:solidFill>
                  <a:srgbClr val="FF0000"/>
                </a:solidFill>
                <a:latin typeface="Press Start 2P"/>
                <a:ea typeface="Press Start 2P"/>
                <a:cs typeface="Press Start 2P"/>
                <a:sym typeface="Press Start 2P"/>
              </a:rPr>
              <a:t>Variáveis</a:t>
            </a:r>
            <a:endParaRPr sz="1800">
              <a:solidFill>
                <a:srgbClr val="FF0000"/>
              </a:solidFill>
              <a:latin typeface="Press Start 2P"/>
              <a:ea typeface="Press Start 2P"/>
              <a:cs typeface="Press Start 2P"/>
              <a:sym typeface="Press Start 2P"/>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6" name="Shape 246"/>
        <p:cNvGrpSpPr/>
        <p:nvPr/>
      </p:nvGrpSpPr>
      <p:grpSpPr>
        <a:xfrm>
          <a:off x="0" y="0"/>
          <a:ext cx="0" cy="0"/>
          <a:chOff x="0" y="0"/>
          <a:chExt cx="0" cy="0"/>
        </a:xfrm>
      </p:grpSpPr>
      <p:sp>
        <p:nvSpPr>
          <p:cNvPr id="247" name="Google Shape;247;p42"/>
          <p:cNvSpPr txBox="1"/>
          <p:nvPr/>
        </p:nvSpPr>
        <p:spPr>
          <a:xfrm>
            <a:off x="567600" y="2401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A lógica e a informática</a:t>
            </a:r>
            <a:endParaRPr sz="2400">
              <a:solidFill>
                <a:srgbClr val="CC0000"/>
              </a:solidFill>
              <a:latin typeface="Press Start 2P"/>
              <a:ea typeface="Press Start 2P"/>
              <a:cs typeface="Press Start 2P"/>
              <a:sym typeface="Press Start 2P"/>
            </a:endParaRPr>
          </a:p>
        </p:txBody>
      </p:sp>
      <p:sp>
        <p:nvSpPr>
          <p:cNvPr id="248" name="Google Shape;248;p42"/>
          <p:cNvSpPr txBox="1"/>
          <p:nvPr/>
        </p:nvSpPr>
        <p:spPr>
          <a:xfrm>
            <a:off x="52825" y="812800"/>
            <a:ext cx="7704000" cy="983700"/>
          </a:xfrm>
          <a:prstGeom prst="rect">
            <a:avLst/>
          </a:prstGeom>
          <a:noFill/>
          <a:ln>
            <a:noFill/>
          </a:ln>
        </p:spPr>
        <p:txBody>
          <a:bodyPr anchorCtr="0" anchor="t" bIns="0" lIns="91425" spcFirstLastPara="1" rIns="0" wrap="square" tIns="0">
            <a:noAutofit/>
          </a:bodyPr>
          <a:lstStyle/>
          <a:p>
            <a:pPr indent="-342900" lvl="0" marL="4572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E como funciona a programação ?</a:t>
            </a:r>
            <a:endParaRPr sz="18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pic>
        <p:nvPicPr>
          <p:cNvPr id="249" name="Google Shape;249;p42"/>
          <p:cNvPicPr preferRelativeResize="0"/>
          <p:nvPr/>
        </p:nvPicPr>
        <p:blipFill>
          <a:blip r:embed="rId4">
            <a:alphaModFix/>
          </a:blip>
          <a:stretch>
            <a:fillRect/>
          </a:stretch>
        </p:blipFill>
        <p:spPr>
          <a:xfrm>
            <a:off x="991300" y="1535850"/>
            <a:ext cx="7161408" cy="30422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3" name="Shape 253"/>
        <p:cNvGrpSpPr/>
        <p:nvPr/>
      </p:nvGrpSpPr>
      <p:grpSpPr>
        <a:xfrm>
          <a:off x="0" y="0"/>
          <a:ext cx="0" cy="0"/>
          <a:chOff x="0" y="0"/>
          <a:chExt cx="0" cy="0"/>
        </a:xfrm>
      </p:grpSpPr>
      <p:sp>
        <p:nvSpPr>
          <p:cNvPr id="254" name="Google Shape;254;p43"/>
          <p:cNvSpPr txBox="1"/>
          <p:nvPr/>
        </p:nvSpPr>
        <p:spPr>
          <a:xfrm>
            <a:off x="720000" y="20937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CC0000"/>
                </a:solidFill>
                <a:latin typeface="Press Start 2P"/>
                <a:ea typeface="Press Start 2P"/>
                <a:cs typeface="Press Start 2P"/>
                <a:sym typeface="Press Start 2P"/>
              </a:rPr>
              <a:t>Linguagem de Programação </a:t>
            </a:r>
            <a:endParaRPr sz="2200">
              <a:solidFill>
                <a:srgbClr val="CC0000"/>
              </a:solidFill>
              <a:latin typeface="Press Start 2P"/>
              <a:ea typeface="Press Start 2P"/>
              <a:cs typeface="Press Start 2P"/>
              <a:sym typeface="Press Start 2P"/>
            </a:endParaRPr>
          </a:p>
        </p:txBody>
      </p:sp>
      <p:sp>
        <p:nvSpPr>
          <p:cNvPr id="255" name="Google Shape;255;p43"/>
          <p:cNvSpPr txBox="1"/>
          <p:nvPr/>
        </p:nvSpPr>
        <p:spPr>
          <a:xfrm>
            <a:off x="1526650" y="2315575"/>
            <a:ext cx="384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660000"/>
              </a:solidFill>
              <a:latin typeface="Roboto Condensed"/>
              <a:ea typeface="Roboto Condensed"/>
              <a:cs typeface="Roboto Condensed"/>
              <a:sym typeface="Roboto Condensed"/>
            </a:endParaRPr>
          </a:p>
        </p:txBody>
      </p:sp>
      <p:sp>
        <p:nvSpPr>
          <p:cNvPr id="256" name="Google Shape;256;p43"/>
          <p:cNvSpPr txBox="1"/>
          <p:nvPr/>
        </p:nvSpPr>
        <p:spPr>
          <a:xfrm>
            <a:off x="185450" y="993850"/>
            <a:ext cx="6237900" cy="18954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Serve como meio de comunicação entre humanos e o pc.</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Arquivo contendo a lógica que o pc irá seguir = programa.</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Traduzido para uma linguagem que o Pc entenda.</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
        <p:nvSpPr>
          <p:cNvPr id="257" name="Google Shape;257;p43"/>
          <p:cNvSpPr txBox="1"/>
          <p:nvPr/>
        </p:nvSpPr>
        <p:spPr>
          <a:xfrm>
            <a:off x="185450" y="2510850"/>
            <a:ext cx="2478600" cy="4002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printf(“Hello world”);</a:t>
            </a:r>
            <a:endParaRPr sz="1800">
              <a:solidFill>
                <a:srgbClr val="660000"/>
              </a:solidFill>
              <a:latin typeface="Roboto Condensed"/>
              <a:ea typeface="Roboto Condensed"/>
              <a:cs typeface="Roboto Condensed"/>
              <a:sym typeface="Roboto Condensed"/>
            </a:endParaRPr>
          </a:p>
        </p:txBody>
      </p:sp>
      <p:sp>
        <p:nvSpPr>
          <p:cNvPr id="258" name="Google Shape;258;p43"/>
          <p:cNvSpPr/>
          <p:nvPr/>
        </p:nvSpPr>
        <p:spPr>
          <a:xfrm rot="5400000">
            <a:off x="994450" y="2889900"/>
            <a:ext cx="992700" cy="1035000"/>
          </a:xfrm>
          <a:prstGeom prst="bentUpArrow">
            <a:avLst>
              <a:gd fmla="val 25000" name="adj1"/>
              <a:gd fmla="val 22277" name="adj2"/>
              <a:gd fmla="val 34657" name="adj3"/>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3"/>
          <p:cNvSpPr txBox="1"/>
          <p:nvPr/>
        </p:nvSpPr>
        <p:spPr>
          <a:xfrm>
            <a:off x="2065100" y="3503550"/>
            <a:ext cx="2422800" cy="4002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01010001010101100111…</a:t>
            </a:r>
            <a:endParaRPr sz="1800">
              <a:solidFill>
                <a:srgbClr val="660000"/>
              </a:solidFill>
              <a:latin typeface="Roboto Condensed"/>
              <a:ea typeface="Roboto Condensed"/>
              <a:cs typeface="Roboto Condensed"/>
              <a:sym typeface="Roboto Condensed"/>
            </a:endParaRPr>
          </a:p>
        </p:txBody>
      </p:sp>
      <p:sp>
        <p:nvSpPr>
          <p:cNvPr id="260" name="Google Shape;260;p43"/>
          <p:cNvSpPr/>
          <p:nvPr/>
        </p:nvSpPr>
        <p:spPr>
          <a:xfrm>
            <a:off x="4487888" y="3417300"/>
            <a:ext cx="916500" cy="572700"/>
          </a:xfrm>
          <a:prstGeom prst="rightArrow">
            <a:avLst>
              <a:gd fmla="val 50000" name="adj1"/>
              <a:gd fmla="val 50000" name="adj2"/>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1" name="Google Shape;261;p43"/>
          <p:cNvPicPr preferRelativeResize="0"/>
          <p:nvPr/>
        </p:nvPicPr>
        <p:blipFill>
          <a:blip r:embed="rId4">
            <a:alphaModFix/>
          </a:blip>
          <a:stretch>
            <a:fillRect/>
          </a:stretch>
        </p:blipFill>
        <p:spPr>
          <a:xfrm>
            <a:off x="5573975" y="2650675"/>
            <a:ext cx="3329824" cy="168155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5" name="Shape 265"/>
        <p:cNvGrpSpPr/>
        <p:nvPr/>
      </p:nvGrpSpPr>
      <p:grpSpPr>
        <a:xfrm>
          <a:off x="0" y="0"/>
          <a:ext cx="0" cy="0"/>
          <a:chOff x="0" y="0"/>
          <a:chExt cx="0" cy="0"/>
        </a:xfrm>
      </p:grpSpPr>
      <p:sp>
        <p:nvSpPr>
          <p:cNvPr id="266" name="Google Shape;266;p44"/>
          <p:cNvSpPr txBox="1"/>
          <p:nvPr/>
        </p:nvSpPr>
        <p:spPr>
          <a:xfrm>
            <a:off x="720000" y="20937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Linguagem de Programação </a:t>
            </a:r>
            <a:endParaRPr sz="2400">
              <a:solidFill>
                <a:srgbClr val="CC0000"/>
              </a:solidFill>
              <a:latin typeface="Press Start 2P"/>
              <a:ea typeface="Press Start 2P"/>
              <a:cs typeface="Press Start 2P"/>
              <a:sym typeface="Press Start 2P"/>
            </a:endParaRPr>
          </a:p>
        </p:txBody>
      </p:sp>
      <p:sp>
        <p:nvSpPr>
          <p:cNvPr id="267" name="Google Shape;267;p44"/>
          <p:cNvSpPr txBox="1"/>
          <p:nvPr/>
        </p:nvSpPr>
        <p:spPr>
          <a:xfrm>
            <a:off x="185450" y="993850"/>
            <a:ext cx="6237900" cy="572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Quais os tipos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pic>
        <p:nvPicPr>
          <p:cNvPr id="268" name="Google Shape;268;p44"/>
          <p:cNvPicPr preferRelativeResize="0"/>
          <p:nvPr/>
        </p:nvPicPr>
        <p:blipFill>
          <a:blip r:embed="rId4">
            <a:alphaModFix/>
          </a:blip>
          <a:stretch>
            <a:fillRect/>
          </a:stretch>
        </p:blipFill>
        <p:spPr>
          <a:xfrm>
            <a:off x="1382946" y="1380850"/>
            <a:ext cx="5889778" cy="35679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2" name="Shape 272"/>
        <p:cNvGrpSpPr/>
        <p:nvPr/>
      </p:nvGrpSpPr>
      <p:grpSpPr>
        <a:xfrm>
          <a:off x="0" y="0"/>
          <a:ext cx="0" cy="0"/>
          <a:chOff x="0" y="0"/>
          <a:chExt cx="0" cy="0"/>
        </a:xfrm>
      </p:grpSpPr>
      <p:sp>
        <p:nvSpPr>
          <p:cNvPr id="273" name="Google Shape;273;p45"/>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E na hora de fazer ? </a:t>
            </a:r>
            <a:endParaRPr sz="2400">
              <a:solidFill>
                <a:srgbClr val="CC0000"/>
              </a:solidFill>
              <a:latin typeface="Press Start 2P"/>
              <a:ea typeface="Press Start 2P"/>
              <a:cs typeface="Press Start 2P"/>
              <a:sym typeface="Press Start 2P"/>
            </a:endParaRPr>
          </a:p>
        </p:txBody>
      </p:sp>
      <p:sp>
        <p:nvSpPr>
          <p:cNvPr id="274" name="Google Shape;274;p45"/>
          <p:cNvSpPr txBox="1"/>
          <p:nvPr/>
        </p:nvSpPr>
        <p:spPr>
          <a:xfrm>
            <a:off x="185450" y="993850"/>
            <a:ext cx="7099500" cy="32685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Algumas dicas na hora de pensar no algoritmo.</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rPr lang="en" sz="1800">
                <a:solidFill>
                  <a:srgbClr val="660000"/>
                </a:solidFill>
                <a:latin typeface="Roboto Condensed"/>
                <a:ea typeface="Roboto Condensed"/>
                <a:cs typeface="Roboto Condensed"/>
                <a:sym typeface="Roboto Condensed"/>
              </a:rPr>
              <a:t>1 - Analise o que deve ser realizado;</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rPr lang="en" sz="1800">
                <a:solidFill>
                  <a:srgbClr val="660000"/>
                </a:solidFill>
                <a:latin typeface="Roboto Condensed"/>
                <a:ea typeface="Roboto Condensed"/>
                <a:cs typeface="Roboto Condensed"/>
                <a:sym typeface="Roboto Condensed"/>
              </a:rPr>
              <a:t>2 - Imagine como o seu cérebro processa esta ação;</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rPr lang="en" sz="1800">
                <a:solidFill>
                  <a:srgbClr val="660000"/>
                </a:solidFill>
                <a:latin typeface="Roboto Condensed"/>
                <a:ea typeface="Roboto Condensed"/>
                <a:cs typeface="Roboto Condensed"/>
                <a:sym typeface="Roboto Condensed"/>
              </a:rPr>
              <a:t>3 - Divida isto em passos distintos e muito específicos;</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rPr lang="en" sz="1800">
                <a:solidFill>
                  <a:srgbClr val="660000"/>
                </a:solidFill>
                <a:latin typeface="Roboto Condensed"/>
                <a:ea typeface="Roboto Condensed"/>
                <a:cs typeface="Roboto Condensed"/>
                <a:sym typeface="Roboto Condensed"/>
              </a:rPr>
              <a:t>4 - Estruture estes passos em uma sequência lógica;</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rPr lang="en" sz="1800">
                <a:solidFill>
                  <a:srgbClr val="660000"/>
                </a:solidFill>
                <a:latin typeface="Roboto Condensed"/>
                <a:ea typeface="Roboto Condensed"/>
                <a:cs typeface="Roboto Condensed"/>
                <a:sym typeface="Roboto Condensed"/>
              </a:rPr>
              <a:t>5 - Verifique o funcionamento e exatidão da sua lógica.</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8" name="Shape 278"/>
        <p:cNvGrpSpPr/>
        <p:nvPr/>
      </p:nvGrpSpPr>
      <p:grpSpPr>
        <a:xfrm>
          <a:off x="0" y="0"/>
          <a:ext cx="0" cy="0"/>
          <a:chOff x="0" y="0"/>
          <a:chExt cx="0" cy="0"/>
        </a:xfrm>
      </p:grpSpPr>
      <p:sp>
        <p:nvSpPr>
          <p:cNvPr id="279" name="Google Shape;279;p46"/>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Vamos ver um exemplo!</a:t>
            </a:r>
            <a:endParaRPr sz="2400">
              <a:solidFill>
                <a:srgbClr val="CC0000"/>
              </a:solidFill>
              <a:latin typeface="Press Start 2P"/>
              <a:ea typeface="Press Start 2P"/>
              <a:cs typeface="Press Start 2P"/>
              <a:sym typeface="Press Start 2P"/>
            </a:endParaRPr>
          </a:p>
        </p:txBody>
      </p:sp>
      <p:sp>
        <p:nvSpPr>
          <p:cNvPr id="280" name="Google Shape;280;p46"/>
          <p:cNvSpPr txBox="1"/>
          <p:nvPr/>
        </p:nvSpPr>
        <p:spPr>
          <a:xfrm>
            <a:off x="628850" y="751325"/>
            <a:ext cx="6023700" cy="32685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Passo 1 - Adquirir:</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5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500">
                <a:solidFill>
                  <a:srgbClr val="660000"/>
                </a:solidFill>
                <a:latin typeface="Roboto Condensed"/>
                <a:ea typeface="Roboto Condensed"/>
                <a:cs typeface="Roboto Condensed"/>
                <a:sym typeface="Roboto Condensed"/>
              </a:rPr>
              <a:t>1 - Obtenha um ovo, caso não tenha obtido um ovo, obtenha um ovo, faça isso até obter um ovo;</a:t>
            </a:r>
            <a:endParaRPr sz="15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5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500">
                <a:solidFill>
                  <a:srgbClr val="660000"/>
                </a:solidFill>
                <a:latin typeface="Roboto Condensed"/>
                <a:ea typeface="Roboto Condensed"/>
                <a:cs typeface="Roboto Condensed"/>
                <a:sym typeface="Roboto Condensed"/>
              </a:rPr>
              <a:t>2- Obtenha uma frigideira, caso não tenha obtido uma frigideira, obtenha uma frigideira, faça isso até obter uma frigideira;</a:t>
            </a:r>
            <a:endParaRPr sz="15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5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500">
                <a:solidFill>
                  <a:srgbClr val="660000"/>
                </a:solidFill>
                <a:latin typeface="Roboto Condensed"/>
                <a:ea typeface="Roboto Condensed"/>
                <a:cs typeface="Roboto Condensed"/>
                <a:sym typeface="Roboto Condensed"/>
              </a:rPr>
              <a:t>3- Obtenha o óleo, caso não tenha obtido o óleo, obtenha o óleo, faça isso até obter o óleo;</a:t>
            </a:r>
            <a:endParaRPr sz="15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5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500">
                <a:solidFill>
                  <a:srgbClr val="660000"/>
                </a:solidFill>
                <a:latin typeface="Roboto Condensed"/>
                <a:ea typeface="Roboto Condensed"/>
                <a:cs typeface="Roboto Condensed"/>
                <a:sym typeface="Roboto Condensed"/>
              </a:rPr>
              <a:t>4- Obtenha um fogão, caso não tenha obtido um fogão, obtenha um fogão, faça isso até obter um fogão;</a:t>
            </a:r>
            <a:endParaRPr sz="15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5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500">
                <a:solidFill>
                  <a:srgbClr val="660000"/>
                </a:solidFill>
                <a:latin typeface="Roboto Condensed"/>
                <a:ea typeface="Roboto Condensed"/>
                <a:cs typeface="Roboto Condensed"/>
                <a:sym typeface="Roboto Condensed"/>
              </a:rPr>
              <a:t>5- Obtenha o gás, caso não tenha obtido o gás, obtenha o gás, faça isso até obter o gás;</a:t>
            </a:r>
            <a:endParaRPr sz="1500">
              <a:solidFill>
                <a:srgbClr val="660000"/>
              </a:solidFill>
              <a:latin typeface="Roboto Condensed"/>
              <a:ea typeface="Roboto Condensed"/>
              <a:cs typeface="Roboto Condensed"/>
              <a:sym typeface="Roboto Condensed"/>
            </a:endParaRPr>
          </a:p>
        </p:txBody>
      </p:sp>
      <p:pic>
        <p:nvPicPr>
          <p:cNvPr id="281" name="Google Shape;281;p46"/>
          <p:cNvPicPr preferRelativeResize="0"/>
          <p:nvPr/>
        </p:nvPicPr>
        <p:blipFill rotWithShape="1">
          <a:blip r:embed="rId4">
            <a:alphaModFix/>
          </a:blip>
          <a:srcRect b="1555" l="0" r="0" t="0"/>
          <a:stretch/>
        </p:blipFill>
        <p:spPr>
          <a:xfrm>
            <a:off x="6652550" y="1875000"/>
            <a:ext cx="2491450" cy="3268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5" name="Shape 285"/>
        <p:cNvGrpSpPr/>
        <p:nvPr/>
      </p:nvGrpSpPr>
      <p:grpSpPr>
        <a:xfrm>
          <a:off x="0" y="0"/>
          <a:ext cx="0" cy="0"/>
          <a:chOff x="0" y="0"/>
          <a:chExt cx="0" cy="0"/>
        </a:xfrm>
      </p:grpSpPr>
      <p:sp>
        <p:nvSpPr>
          <p:cNvPr id="286" name="Google Shape;286;p47"/>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Vamos ver um exemplo!</a:t>
            </a:r>
            <a:endParaRPr sz="2400">
              <a:solidFill>
                <a:srgbClr val="CC0000"/>
              </a:solidFill>
              <a:latin typeface="Press Start 2P"/>
              <a:ea typeface="Press Start 2P"/>
              <a:cs typeface="Press Start 2P"/>
              <a:sym typeface="Press Start 2P"/>
            </a:endParaRPr>
          </a:p>
        </p:txBody>
      </p:sp>
      <p:sp>
        <p:nvSpPr>
          <p:cNvPr id="287" name="Google Shape;287;p47"/>
          <p:cNvSpPr txBox="1"/>
          <p:nvPr/>
        </p:nvSpPr>
        <p:spPr>
          <a:xfrm>
            <a:off x="195700" y="751325"/>
            <a:ext cx="8623200" cy="32685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Passo 2 - Preparar:</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1- Ligue o fogo, caso o fogo não tenha ligado, ligue o fogo,</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2- faça isso até ligar o fogo;</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3- Coloque a frigideira no fogo;</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4- Aqueça a frigideira, caso a frigideira não esteja aquecida, aqueça a frigideira, faça isso até a frigideira aquecer;</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5- Coloque o óleo na frigideira;</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6- Aqueça o óleo, caso o óleo não esteja aquecido, aqueça o óleo, faça isso até o óleo aquecer</a:t>
            </a:r>
            <a:r>
              <a:rPr lang="en" sz="1800">
                <a:solidFill>
                  <a:srgbClr val="660000"/>
                </a:solidFill>
                <a:latin typeface="Roboto Condensed"/>
                <a:ea typeface="Roboto Condensed"/>
                <a:cs typeface="Roboto Condensed"/>
                <a:sym typeface="Roboto Condensed"/>
              </a:rPr>
              <a:t>;</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7- Quebre a casca do ovo;</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8- Retire o ovo, se o ovo não estiver bom obtenha outro ovo, quebre a casca do ovo e retire o ovo</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1" name="Shape 291"/>
        <p:cNvGrpSpPr/>
        <p:nvPr/>
      </p:nvGrpSpPr>
      <p:grpSpPr>
        <a:xfrm>
          <a:off x="0" y="0"/>
          <a:ext cx="0" cy="0"/>
          <a:chOff x="0" y="0"/>
          <a:chExt cx="0" cy="0"/>
        </a:xfrm>
      </p:grpSpPr>
      <p:sp>
        <p:nvSpPr>
          <p:cNvPr id="292" name="Google Shape;292;p48"/>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Vamos ver um exemplo!</a:t>
            </a:r>
            <a:endParaRPr sz="2400">
              <a:solidFill>
                <a:srgbClr val="CC0000"/>
              </a:solidFill>
              <a:latin typeface="Press Start 2P"/>
              <a:ea typeface="Press Start 2P"/>
              <a:cs typeface="Press Start 2P"/>
              <a:sym typeface="Press Start 2P"/>
            </a:endParaRPr>
          </a:p>
        </p:txBody>
      </p:sp>
      <p:sp>
        <p:nvSpPr>
          <p:cNvPr id="293" name="Google Shape;293;p48"/>
          <p:cNvSpPr txBox="1"/>
          <p:nvPr/>
        </p:nvSpPr>
        <p:spPr>
          <a:xfrm>
            <a:off x="195700" y="751325"/>
            <a:ext cx="7468200" cy="32685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Algoritmo para fritar um ovo.</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Passo 3 - Cozinhar:</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1- Coloque o ovo no óleo que está na frigideira;</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2- Verifique se o ovo está pronto, se o ovo está pronto, se</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não, verifique se o ovo está pronto, faça isso até o ovo ficar pronto;</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3- Retire o ovo da frigideira;</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Passo 4 - Consumir:</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1- Coloque o ovo em um prato;</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2- Coma o ovo.</a:t>
            </a:r>
            <a:endParaRPr sz="1800">
              <a:solidFill>
                <a:srgbClr val="660000"/>
              </a:solidFill>
              <a:latin typeface="Roboto Condensed"/>
              <a:ea typeface="Roboto Condensed"/>
              <a:cs typeface="Roboto Condensed"/>
              <a:sym typeface="Roboto Condensed"/>
            </a:endParaRPr>
          </a:p>
        </p:txBody>
      </p:sp>
      <p:pic>
        <p:nvPicPr>
          <p:cNvPr id="294" name="Google Shape;294;p48"/>
          <p:cNvPicPr preferRelativeResize="0"/>
          <p:nvPr/>
        </p:nvPicPr>
        <p:blipFill>
          <a:blip r:embed="rId4">
            <a:alphaModFix/>
          </a:blip>
          <a:stretch>
            <a:fillRect/>
          </a:stretch>
        </p:blipFill>
        <p:spPr>
          <a:xfrm>
            <a:off x="5517125" y="2427324"/>
            <a:ext cx="2402925" cy="261370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8" name="Shape 298"/>
        <p:cNvGrpSpPr/>
        <p:nvPr/>
      </p:nvGrpSpPr>
      <p:grpSpPr>
        <a:xfrm>
          <a:off x="0" y="0"/>
          <a:ext cx="0" cy="0"/>
          <a:chOff x="0" y="0"/>
          <a:chExt cx="0" cy="0"/>
        </a:xfrm>
      </p:grpSpPr>
      <p:sp>
        <p:nvSpPr>
          <p:cNvPr id="299" name="Google Shape;299;p49"/>
          <p:cNvSpPr txBox="1"/>
          <p:nvPr/>
        </p:nvSpPr>
        <p:spPr>
          <a:xfrm>
            <a:off x="720000" y="22854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Agora vamos praticar !</a:t>
            </a:r>
            <a:endParaRPr sz="2400">
              <a:solidFill>
                <a:srgbClr val="CC0000"/>
              </a:solidFill>
              <a:latin typeface="Press Start 2P"/>
              <a:ea typeface="Press Start 2P"/>
              <a:cs typeface="Press Start 2P"/>
              <a:sym typeface="Press Start 2P"/>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3" name="Shape 303"/>
        <p:cNvGrpSpPr/>
        <p:nvPr/>
      </p:nvGrpSpPr>
      <p:grpSpPr>
        <a:xfrm>
          <a:off x="0" y="0"/>
          <a:ext cx="0" cy="0"/>
          <a:chOff x="0" y="0"/>
          <a:chExt cx="0" cy="0"/>
        </a:xfrm>
      </p:grpSpPr>
      <p:sp>
        <p:nvSpPr>
          <p:cNvPr id="304" name="Google Shape;304;p50"/>
          <p:cNvSpPr txBox="1"/>
          <p:nvPr/>
        </p:nvSpPr>
        <p:spPr>
          <a:xfrm>
            <a:off x="407100" y="1826725"/>
            <a:ext cx="8329800" cy="11244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lang="en" sz="5100">
                <a:solidFill>
                  <a:srgbClr val="CC0000"/>
                </a:solidFill>
                <a:latin typeface="Press Start 2P"/>
                <a:ea typeface="Press Start 2P"/>
                <a:cs typeface="Press Start 2P"/>
                <a:sym typeface="Press Start 2P"/>
              </a:rPr>
              <a:t>Variáveis</a:t>
            </a:r>
            <a:endParaRPr sz="5100">
              <a:solidFill>
                <a:srgbClr val="CC0000"/>
              </a:solidFill>
              <a:latin typeface="Press Start 2P"/>
              <a:ea typeface="Press Start 2P"/>
              <a:cs typeface="Press Start 2P"/>
              <a:sym typeface="Press Start 2P"/>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8" name="Shape 308"/>
        <p:cNvGrpSpPr/>
        <p:nvPr/>
      </p:nvGrpSpPr>
      <p:grpSpPr>
        <a:xfrm>
          <a:off x="0" y="0"/>
          <a:ext cx="0" cy="0"/>
          <a:chOff x="0" y="0"/>
          <a:chExt cx="0" cy="0"/>
        </a:xfrm>
      </p:grpSpPr>
      <p:sp>
        <p:nvSpPr>
          <p:cNvPr id="309" name="Google Shape;309;p51"/>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que é isso, hein ? </a:t>
            </a:r>
            <a:endParaRPr sz="3000">
              <a:solidFill>
                <a:srgbClr val="CC0000"/>
              </a:solidFill>
              <a:latin typeface="Denk One"/>
              <a:ea typeface="Denk One"/>
              <a:cs typeface="Denk One"/>
              <a:sym typeface="Denk One"/>
            </a:endParaRPr>
          </a:p>
        </p:txBody>
      </p:sp>
      <p:sp>
        <p:nvSpPr>
          <p:cNvPr id="310" name="Google Shape;310;p51"/>
          <p:cNvSpPr txBox="1"/>
          <p:nvPr/>
        </p:nvSpPr>
        <p:spPr>
          <a:xfrm>
            <a:off x="1247075" y="751325"/>
            <a:ext cx="74580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Imagina um cofre onde você guarda seus milhões….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Ele armazena dinheiro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E toda vez que você tira ou coloca dinheiro o valor armazenado VARIA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Assim são as variáveis no programa</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Elas armazenam valores que podem</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	variar </a:t>
            </a:r>
            <a:endParaRPr sz="1800">
              <a:solidFill>
                <a:srgbClr val="660000"/>
              </a:solidFill>
              <a:latin typeface="Roboto Condensed"/>
              <a:ea typeface="Roboto Condensed"/>
              <a:cs typeface="Roboto Condensed"/>
              <a:sym typeface="Roboto Condensed"/>
            </a:endParaRPr>
          </a:p>
        </p:txBody>
      </p:sp>
      <p:pic>
        <p:nvPicPr>
          <p:cNvPr id="311" name="Google Shape;311;p51"/>
          <p:cNvPicPr preferRelativeResize="0"/>
          <p:nvPr/>
        </p:nvPicPr>
        <p:blipFill>
          <a:blip r:embed="rId4">
            <a:alphaModFix/>
          </a:blip>
          <a:stretch>
            <a:fillRect/>
          </a:stretch>
        </p:blipFill>
        <p:spPr>
          <a:xfrm>
            <a:off x="4571998" y="2095490"/>
            <a:ext cx="4572000" cy="304801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4" name="Shape 74"/>
        <p:cNvGrpSpPr/>
        <p:nvPr/>
      </p:nvGrpSpPr>
      <p:grpSpPr>
        <a:xfrm>
          <a:off x="0" y="0"/>
          <a:ext cx="0" cy="0"/>
          <a:chOff x="0" y="0"/>
          <a:chExt cx="0" cy="0"/>
        </a:xfrm>
      </p:grpSpPr>
      <p:sp>
        <p:nvSpPr>
          <p:cNvPr id="75" name="Google Shape;75;p16"/>
          <p:cNvSpPr txBox="1"/>
          <p:nvPr/>
        </p:nvSpPr>
        <p:spPr>
          <a:xfrm>
            <a:off x="1426500" y="305000"/>
            <a:ext cx="62910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rgbClr val="CC0000"/>
                </a:solidFill>
                <a:latin typeface="Press Start 2P"/>
                <a:ea typeface="Press Start 2P"/>
                <a:cs typeface="Press Start 2P"/>
                <a:sym typeface="Press Start 2P"/>
              </a:rPr>
              <a:t>O que vamos ver hoje ? </a:t>
            </a:r>
            <a:endParaRPr sz="1700">
              <a:solidFill>
                <a:srgbClr val="CC0000"/>
              </a:solidFill>
              <a:latin typeface="Press Start 2P"/>
              <a:ea typeface="Press Start 2P"/>
              <a:cs typeface="Press Start 2P"/>
              <a:sym typeface="Press Start 2P"/>
            </a:endParaRPr>
          </a:p>
        </p:txBody>
      </p:sp>
      <p:sp>
        <p:nvSpPr>
          <p:cNvPr id="76" name="Google Shape;76;p16"/>
          <p:cNvSpPr txBox="1"/>
          <p:nvPr/>
        </p:nvSpPr>
        <p:spPr>
          <a:xfrm>
            <a:off x="2194459" y="2068525"/>
            <a:ext cx="58533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800">
                <a:solidFill>
                  <a:srgbClr val="FF0000"/>
                </a:solidFill>
                <a:latin typeface="Press Start 2P"/>
                <a:ea typeface="Press Start 2P"/>
                <a:cs typeface="Press Start 2P"/>
                <a:sym typeface="Press Start 2P"/>
              </a:rPr>
              <a:t>Como receber dados do teclado</a:t>
            </a:r>
            <a:endParaRPr sz="1800">
              <a:solidFill>
                <a:srgbClr val="FF0000"/>
              </a:solidFill>
              <a:latin typeface="Press Start 2P"/>
              <a:ea typeface="Press Start 2P"/>
              <a:cs typeface="Press Start 2P"/>
              <a:sym typeface="Press Start 2P"/>
            </a:endParaRPr>
          </a:p>
        </p:txBody>
      </p:sp>
      <p:sp>
        <p:nvSpPr>
          <p:cNvPr id="77" name="Google Shape;77;p16"/>
          <p:cNvSpPr txBox="1"/>
          <p:nvPr/>
        </p:nvSpPr>
        <p:spPr>
          <a:xfrm>
            <a:off x="2194450" y="3010222"/>
            <a:ext cx="54738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800">
                <a:solidFill>
                  <a:srgbClr val="FF0000"/>
                </a:solidFill>
                <a:latin typeface="Press Start 2P"/>
                <a:ea typeface="Press Start 2P"/>
                <a:cs typeface="Press Start 2P"/>
                <a:sym typeface="Press Start 2P"/>
              </a:rPr>
              <a:t>Como mostrar dados na tela</a:t>
            </a:r>
            <a:endParaRPr sz="1800">
              <a:solidFill>
                <a:srgbClr val="FF0000"/>
              </a:solidFill>
              <a:latin typeface="Press Start 2P"/>
              <a:ea typeface="Press Start 2P"/>
              <a:cs typeface="Press Start 2P"/>
              <a:sym typeface="Press Start 2P"/>
            </a:endParaRPr>
          </a:p>
        </p:txBody>
      </p:sp>
      <p:sp>
        <p:nvSpPr>
          <p:cNvPr id="78" name="Google Shape;78;p16"/>
          <p:cNvSpPr txBox="1"/>
          <p:nvPr/>
        </p:nvSpPr>
        <p:spPr>
          <a:xfrm>
            <a:off x="2194450" y="1036601"/>
            <a:ext cx="4411200" cy="348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 sz="1800">
                <a:solidFill>
                  <a:srgbClr val="FF0000"/>
                </a:solidFill>
                <a:latin typeface="Press Start 2P"/>
                <a:ea typeface="Press Start 2P"/>
                <a:cs typeface="Press Start 2P"/>
                <a:sym typeface="Press Start 2P"/>
              </a:rPr>
              <a:t>Básico de python</a:t>
            </a:r>
            <a:endParaRPr sz="1800">
              <a:solidFill>
                <a:srgbClr val="FF0000"/>
              </a:solidFill>
              <a:latin typeface="Press Start 2P"/>
              <a:ea typeface="Press Start 2P"/>
              <a:cs typeface="Press Start 2P"/>
              <a:sym typeface="Press Start 2P"/>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5" name="Shape 315"/>
        <p:cNvGrpSpPr/>
        <p:nvPr/>
      </p:nvGrpSpPr>
      <p:grpSpPr>
        <a:xfrm>
          <a:off x="0" y="0"/>
          <a:ext cx="0" cy="0"/>
          <a:chOff x="0" y="0"/>
          <a:chExt cx="0" cy="0"/>
        </a:xfrm>
      </p:grpSpPr>
      <p:sp>
        <p:nvSpPr>
          <p:cNvPr id="316" name="Google Shape;316;p52"/>
          <p:cNvSpPr txBox="1"/>
          <p:nvPr/>
        </p:nvSpPr>
        <p:spPr>
          <a:xfrm>
            <a:off x="0" y="1920500"/>
            <a:ext cx="9144000" cy="7047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lang="en" sz="3600">
                <a:solidFill>
                  <a:srgbClr val="CC0000"/>
                </a:solidFill>
                <a:latin typeface="Press Start 2P"/>
                <a:ea typeface="Press Start 2P"/>
                <a:cs typeface="Press Start 2P"/>
                <a:sym typeface="Press Start 2P"/>
              </a:rPr>
              <a:t>Primeiro Programa</a:t>
            </a:r>
            <a:endParaRPr sz="3600">
              <a:solidFill>
                <a:srgbClr val="CC0000"/>
              </a:solidFill>
              <a:latin typeface="Press Start 2P"/>
              <a:ea typeface="Press Start 2P"/>
              <a:cs typeface="Press Start 2P"/>
              <a:sym typeface="Press Start 2P"/>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0" name="Shape 320"/>
        <p:cNvGrpSpPr/>
        <p:nvPr/>
      </p:nvGrpSpPr>
      <p:grpSpPr>
        <a:xfrm>
          <a:off x="0" y="0"/>
          <a:ext cx="0" cy="0"/>
          <a:chOff x="0" y="0"/>
          <a:chExt cx="0" cy="0"/>
        </a:xfrm>
      </p:grpSpPr>
      <p:sp>
        <p:nvSpPr>
          <p:cNvPr id="321" name="Google Shape;321;p53"/>
          <p:cNvSpPr txBox="1"/>
          <p:nvPr/>
        </p:nvSpPr>
        <p:spPr>
          <a:xfrm>
            <a:off x="586800" y="12740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Leri gou</a:t>
            </a:r>
            <a:endParaRPr sz="2400">
              <a:solidFill>
                <a:srgbClr val="CC0000"/>
              </a:solidFill>
              <a:latin typeface="Press Start 2P"/>
              <a:ea typeface="Press Start 2P"/>
              <a:cs typeface="Press Start 2P"/>
              <a:sym typeface="Press Start 2P"/>
            </a:endParaRPr>
          </a:p>
        </p:txBody>
      </p:sp>
      <p:pic>
        <p:nvPicPr>
          <p:cNvPr id="322" name="Google Shape;322;p53"/>
          <p:cNvPicPr preferRelativeResize="0"/>
          <p:nvPr/>
        </p:nvPicPr>
        <p:blipFill>
          <a:blip r:embed="rId4">
            <a:alphaModFix/>
          </a:blip>
          <a:stretch>
            <a:fillRect/>
          </a:stretch>
        </p:blipFill>
        <p:spPr>
          <a:xfrm>
            <a:off x="1330150" y="2129400"/>
            <a:ext cx="6673750" cy="2502648"/>
          </a:xfrm>
          <a:prstGeom prst="rect">
            <a:avLst/>
          </a:prstGeom>
          <a:noFill/>
          <a:ln>
            <a:noFill/>
          </a:ln>
        </p:spPr>
      </p:pic>
      <p:sp>
        <p:nvSpPr>
          <p:cNvPr id="323" name="Google Shape;323;p53"/>
          <p:cNvSpPr txBox="1"/>
          <p:nvPr/>
        </p:nvSpPr>
        <p:spPr>
          <a:xfrm>
            <a:off x="267300" y="782050"/>
            <a:ext cx="8023500" cy="1738500"/>
          </a:xfrm>
          <a:prstGeom prst="rect">
            <a:avLst/>
          </a:prstGeom>
          <a:noFill/>
          <a:ln>
            <a:noFill/>
          </a:ln>
        </p:spPr>
        <p:txBody>
          <a:bodyPr anchorCtr="0" anchor="t" bIns="0" lIns="91425" spcFirstLastPara="1" rIns="0" wrap="square" tIns="0">
            <a:noAutofit/>
          </a:bodyPr>
          <a:lstStyle/>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Abra o editor de texto e escreva print(“Hello World”)</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r>
              <a:rPr lang="en" sz="1800">
                <a:solidFill>
                  <a:srgbClr val="FF0000"/>
                </a:solidFill>
                <a:latin typeface="Roboto Condensed"/>
                <a:ea typeface="Roboto Condensed"/>
                <a:cs typeface="Roboto Condensed"/>
                <a:sym typeface="Roboto Condensed"/>
              </a:rPr>
              <a:t>ATENÇÃO, NÃO ESCREVA OUTRA COISA, SE NÃO VOCÊ SERÁ AMALDIÇOADO(A)          </a:t>
            </a:r>
            <a:endParaRPr sz="1800">
              <a:solidFill>
                <a:srgbClr val="FF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FF0000"/>
                </a:solidFill>
                <a:latin typeface="Roboto Condensed"/>
                <a:ea typeface="Roboto Condensed"/>
                <a:cs typeface="Roboto Condensed"/>
                <a:sym typeface="Roboto Condensed"/>
              </a:rPr>
              <a:t>        PELA MALDIÇÃO DO HELLO WORLD </a:t>
            </a:r>
            <a:endParaRPr sz="1800">
              <a:solidFill>
                <a:srgbClr val="FF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7" name="Shape 327"/>
        <p:cNvGrpSpPr/>
        <p:nvPr/>
      </p:nvGrpSpPr>
      <p:grpSpPr>
        <a:xfrm>
          <a:off x="0" y="0"/>
          <a:ext cx="0" cy="0"/>
          <a:chOff x="0" y="0"/>
          <a:chExt cx="0" cy="0"/>
        </a:xfrm>
      </p:grpSpPr>
      <p:sp>
        <p:nvSpPr>
          <p:cNvPr id="328" name="Google Shape;328;p54"/>
          <p:cNvSpPr txBox="1"/>
          <p:nvPr/>
        </p:nvSpPr>
        <p:spPr>
          <a:xfrm>
            <a:off x="0" y="1920500"/>
            <a:ext cx="9144000" cy="7047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lang="en" sz="3600">
                <a:solidFill>
                  <a:srgbClr val="CC0000"/>
                </a:solidFill>
                <a:latin typeface="Press Start 2P"/>
                <a:ea typeface="Press Start 2P"/>
                <a:cs typeface="Press Start 2P"/>
                <a:sym typeface="Press Start 2P"/>
              </a:rPr>
              <a:t>O básico de python</a:t>
            </a:r>
            <a:endParaRPr sz="3600">
              <a:solidFill>
                <a:srgbClr val="CC0000"/>
              </a:solidFill>
              <a:latin typeface="Press Start 2P"/>
              <a:ea typeface="Press Start 2P"/>
              <a:cs typeface="Press Start 2P"/>
              <a:sym typeface="Press Start 2P"/>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2" name="Shape 332"/>
        <p:cNvGrpSpPr/>
        <p:nvPr/>
      </p:nvGrpSpPr>
      <p:grpSpPr>
        <a:xfrm>
          <a:off x="0" y="0"/>
          <a:ext cx="0" cy="0"/>
          <a:chOff x="0" y="0"/>
          <a:chExt cx="0" cy="0"/>
        </a:xfrm>
      </p:grpSpPr>
      <p:sp>
        <p:nvSpPr>
          <p:cNvPr id="333" name="Google Shape;333;p55"/>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34" name="Google Shape;334;p55"/>
          <p:cNvSpPr txBox="1"/>
          <p:nvPr/>
        </p:nvSpPr>
        <p:spPr>
          <a:xfrm>
            <a:off x="1323175" y="1382025"/>
            <a:ext cx="74580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Uma das coisas mais utilizadas na programação são as variáveis.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Com elas guardamos dados.</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Mas como criamos uma no python ?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8" name="Shape 338"/>
        <p:cNvGrpSpPr/>
        <p:nvPr/>
      </p:nvGrpSpPr>
      <p:grpSpPr>
        <a:xfrm>
          <a:off x="0" y="0"/>
          <a:ext cx="0" cy="0"/>
          <a:chOff x="0" y="0"/>
          <a:chExt cx="0" cy="0"/>
        </a:xfrm>
      </p:grpSpPr>
      <p:sp>
        <p:nvSpPr>
          <p:cNvPr id="339" name="Google Shape;339;p56"/>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40" name="Google Shape;340;p56"/>
          <p:cNvSpPr txBox="1"/>
          <p:nvPr/>
        </p:nvSpPr>
        <p:spPr>
          <a:xfrm>
            <a:off x="1323175" y="1382025"/>
            <a:ext cx="74580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Certo, mas tem como mostrarmos esse valor na tela do computador ? </a:t>
            </a: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Para isso usamos a função print.</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Mas como funciona essa função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O'Que</a:t>
            </a:r>
            <a:r>
              <a:rPr lang="en" sz="1800">
                <a:solidFill>
                  <a:srgbClr val="660000"/>
                </a:solidFill>
                <a:latin typeface="Roboto Condensed"/>
                <a:ea typeface="Roboto Condensed"/>
                <a:cs typeface="Roboto Condensed"/>
                <a:sym typeface="Roboto Condensed"/>
              </a:rPr>
              <a:t> podemos mostrar nela ? </a:t>
            </a:r>
            <a:endParaRPr sz="1800">
              <a:solidFill>
                <a:srgbClr val="660000"/>
              </a:solidFill>
              <a:latin typeface="Roboto Condensed"/>
              <a:ea typeface="Roboto Condensed"/>
              <a:cs typeface="Roboto Condensed"/>
              <a:sym typeface="Roboto Condensed"/>
            </a:endParaRPr>
          </a:p>
        </p:txBody>
      </p:sp>
      <p:pic>
        <p:nvPicPr>
          <p:cNvPr id="341" name="Google Shape;341;p56"/>
          <p:cNvPicPr preferRelativeResize="0"/>
          <p:nvPr/>
        </p:nvPicPr>
        <p:blipFill>
          <a:blip r:embed="rId4">
            <a:alphaModFix/>
          </a:blip>
          <a:stretch>
            <a:fillRect/>
          </a:stretch>
        </p:blipFill>
        <p:spPr>
          <a:xfrm>
            <a:off x="3839432" y="3377425"/>
            <a:ext cx="5087067" cy="16790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5" name="Shape 345"/>
        <p:cNvGrpSpPr/>
        <p:nvPr/>
      </p:nvGrpSpPr>
      <p:grpSpPr>
        <a:xfrm>
          <a:off x="0" y="0"/>
          <a:ext cx="0" cy="0"/>
          <a:chOff x="0" y="0"/>
          <a:chExt cx="0" cy="0"/>
        </a:xfrm>
      </p:grpSpPr>
      <p:sp>
        <p:nvSpPr>
          <p:cNvPr id="346" name="Google Shape;346;p57"/>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47" name="Google Shape;347;p57"/>
          <p:cNvSpPr txBox="1"/>
          <p:nvPr/>
        </p:nvSpPr>
        <p:spPr>
          <a:xfrm>
            <a:off x="1323175" y="1382025"/>
            <a:ext cx="74580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Mas nosso programa está muito estático.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Poderíamos deixar ele um pouco mais dinâmico.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Poderíamos, por exemplo receber os dados do teclado.</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Mas como podemos fazer isso ?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1" name="Shape 351"/>
        <p:cNvGrpSpPr/>
        <p:nvPr/>
      </p:nvGrpSpPr>
      <p:grpSpPr>
        <a:xfrm>
          <a:off x="0" y="0"/>
          <a:ext cx="0" cy="0"/>
          <a:chOff x="0" y="0"/>
          <a:chExt cx="0" cy="0"/>
        </a:xfrm>
      </p:grpSpPr>
      <p:sp>
        <p:nvSpPr>
          <p:cNvPr id="352" name="Google Shape;352;p58"/>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53" name="Google Shape;353;p58"/>
          <p:cNvSpPr txBox="1"/>
          <p:nvPr/>
        </p:nvSpPr>
        <p:spPr>
          <a:xfrm>
            <a:off x="1323175" y="1120050"/>
            <a:ext cx="74580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Mas até o momento estamos só recebendo um dado e mostrando na tela.</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Será que é possível fazer operações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Obviamente é possível.</a:t>
            </a:r>
            <a:endParaRPr sz="1800">
              <a:solidFill>
                <a:srgbClr val="660000"/>
              </a:solidFill>
              <a:latin typeface="Roboto Condensed"/>
              <a:ea typeface="Roboto Condensed"/>
              <a:cs typeface="Roboto Condensed"/>
              <a:sym typeface="Roboto Condensed"/>
            </a:endParaRPr>
          </a:p>
        </p:txBody>
      </p:sp>
      <p:graphicFrame>
        <p:nvGraphicFramePr>
          <p:cNvPr id="354" name="Google Shape;354;p58"/>
          <p:cNvGraphicFramePr/>
          <p:nvPr/>
        </p:nvGraphicFramePr>
        <p:xfrm>
          <a:off x="2010250" y="2717075"/>
          <a:ext cx="3000000" cy="3000000"/>
        </p:xfrm>
        <a:graphic>
          <a:graphicData uri="http://schemas.openxmlformats.org/drawingml/2006/table">
            <a:tbl>
              <a:tblPr>
                <a:noFill/>
                <a:tableStyleId>{A3FA7BE9-A779-4D89-B803-E544AB8FA40D}</a:tableStyleId>
              </a:tblPr>
              <a:tblGrid>
                <a:gridCol w="1693300"/>
                <a:gridCol w="2803900"/>
                <a:gridCol w="1102350"/>
              </a:tblGrid>
              <a:tr h="339600">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operador</a:t>
                      </a:r>
                      <a:endParaRPr sz="1700"/>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b="1" lang="en" sz="1700">
                          <a:solidFill>
                            <a:srgbClr val="FFFFFF"/>
                          </a:solidFill>
                          <a:latin typeface="Denk One"/>
                          <a:ea typeface="Denk One"/>
                          <a:cs typeface="Denk One"/>
                          <a:sym typeface="Denk One"/>
                        </a:rPr>
                        <a:t>conceito</a:t>
                      </a:r>
                      <a:endParaRPr b="1" sz="21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c>
                  <a:txBody>
                    <a:bodyPr/>
                    <a:lstStyle/>
                    <a:p>
                      <a:pPr indent="0" lvl="0" marL="0" rtl="0" algn="ctr">
                        <a:spcBef>
                          <a:spcPts val="0"/>
                        </a:spcBef>
                        <a:spcAft>
                          <a:spcPts val="0"/>
                        </a:spcAft>
                        <a:buNone/>
                      </a:pPr>
                      <a:r>
                        <a:rPr lang="en" sz="1700">
                          <a:solidFill>
                            <a:srgbClr val="FFFFFF"/>
                          </a:solidFill>
                          <a:latin typeface="Denk One"/>
                          <a:ea typeface="Denk One"/>
                          <a:cs typeface="Denk One"/>
                          <a:sym typeface="Denk One"/>
                        </a:rPr>
                        <a:t>exemplo</a:t>
                      </a:r>
                      <a:endParaRPr sz="1700">
                        <a:solidFill>
                          <a:srgbClr val="FFFFFF"/>
                        </a:solidFill>
                        <a:latin typeface="Denk One"/>
                        <a:ea typeface="Denk One"/>
                        <a:cs typeface="Denk One"/>
                        <a:sym typeface="Denk One"/>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990000"/>
                    </a:solidFill>
                  </a:tcPr>
                </a:tc>
              </a:tr>
              <a:tr h="339600">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Somar dois operandos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2 + 3 = 5</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339600">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 </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Subtrair dois operandos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2 - 2 =0</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339600">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Multiplicar dois operandos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2*2 = 4</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r h="339600">
                <a:tc>
                  <a:txBody>
                    <a:bodyPr/>
                    <a:lstStyle/>
                    <a:p>
                      <a:pPr indent="0" lvl="0" marL="0" rtl="0" algn="ctr">
                        <a:spcBef>
                          <a:spcPts val="0"/>
                        </a:spcBef>
                        <a:spcAft>
                          <a:spcPts val="0"/>
                        </a:spcAft>
                        <a:buNone/>
                      </a:pPr>
                      <a:r>
                        <a:rPr lang="en" sz="1800">
                          <a:solidFill>
                            <a:srgbClr val="FFFFFF"/>
                          </a:solidFill>
                          <a:latin typeface="Denk One"/>
                          <a:ea typeface="Denk One"/>
                          <a:cs typeface="Denk One"/>
                          <a:sym typeface="Denk One"/>
                        </a:rPr>
                        <a:t>/</a:t>
                      </a:r>
                      <a:endParaRPr sz="1800">
                        <a:solidFill>
                          <a:srgbClr val="FFFFFF"/>
                        </a:solidFill>
                        <a:latin typeface="Denk One"/>
                        <a:ea typeface="Denk One"/>
                        <a:cs typeface="Denk One"/>
                        <a:sym typeface="Denk One"/>
                      </a:endParaRPr>
                    </a:p>
                  </a:txBody>
                  <a:tcPr marT="91425" marB="91425" marR="91425" marL="91425" anchor="ctr">
                    <a:lnL cap="flat" cmpd="sng" w="28575">
                      <a:solidFill>
                        <a:srgbClr val="FFFFFF">
                          <a:alpha val="0"/>
                        </a:srgbClr>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Dividir dois operandos</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sz="1600">
                          <a:solidFill>
                            <a:srgbClr val="182347"/>
                          </a:solidFill>
                          <a:latin typeface="Roboto Condensed"/>
                          <a:ea typeface="Roboto Condensed"/>
                          <a:cs typeface="Roboto Condensed"/>
                          <a:sym typeface="Roboto Condensed"/>
                        </a:rPr>
                        <a:t>5/2 = 2.5</a:t>
                      </a:r>
                      <a:endParaRPr sz="1600">
                        <a:solidFill>
                          <a:srgbClr val="182347"/>
                        </a:solidFill>
                        <a:latin typeface="Roboto Condensed"/>
                        <a:ea typeface="Roboto Condensed"/>
                        <a:cs typeface="Roboto Condensed"/>
                        <a:sym typeface="Roboto Condensed"/>
                      </a:endParaRPr>
                    </a:p>
                  </a:txBody>
                  <a:tcPr marT="91425" marB="91425" marR="91425" marL="91425" anchor="ctr">
                    <a:lnL cap="flat" cmpd="sng" w="28575">
                      <a:solidFill>
                        <a:srgbClr val="FFFFFF"/>
                      </a:solidFill>
                      <a:prstDash val="solid"/>
                      <a:round/>
                      <a:headEnd len="sm" w="sm" type="none"/>
                      <a:tailEnd len="sm" w="sm" type="none"/>
                    </a:lnL>
                    <a:lnR cap="flat" cmpd="sng" w="28575">
                      <a:solidFill>
                        <a:srgbClr val="FFFFFF"/>
                      </a:solidFill>
                      <a:prstDash val="solid"/>
                      <a:round/>
                      <a:headEnd len="sm" w="sm" type="none"/>
                      <a:tailEnd len="sm" w="sm" type="none"/>
                    </a:lnR>
                    <a:lnT cap="flat" cmpd="sng" w="28575">
                      <a:solidFill>
                        <a:srgbClr val="FFFFFF"/>
                      </a:solidFill>
                      <a:prstDash val="solid"/>
                      <a:round/>
                      <a:headEnd len="sm" w="sm" type="none"/>
                      <a:tailEnd len="sm" w="sm" type="none"/>
                    </a:lnT>
                    <a:lnB cap="flat" cmpd="sng" w="28575">
                      <a:solidFill>
                        <a:srgbClr val="FFFFFF"/>
                      </a:solidFill>
                      <a:prstDash val="solid"/>
                      <a:round/>
                      <a:headEnd len="sm" w="sm" type="none"/>
                      <a:tailEnd len="sm" w="sm" type="none"/>
                    </a:lnB>
                    <a:solidFill>
                      <a:srgbClr val="EFEFEF"/>
                    </a:solidFill>
                  </a:tcPr>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8" name="Shape 358"/>
        <p:cNvGrpSpPr/>
        <p:nvPr/>
      </p:nvGrpSpPr>
      <p:grpSpPr>
        <a:xfrm>
          <a:off x="0" y="0"/>
          <a:ext cx="0" cy="0"/>
          <a:chOff x="0" y="0"/>
          <a:chExt cx="0" cy="0"/>
        </a:xfrm>
      </p:grpSpPr>
      <p:sp>
        <p:nvSpPr>
          <p:cNvPr id="359" name="Google Shape;359;p59"/>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60" name="Google Shape;360;p59"/>
          <p:cNvSpPr txBox="1"/>
          <p:nvPr/>
        </p:nvSpPr>
        <p:spPr>
          <a:xfrm>
            <a:off x="1323175" y="1120050"/>
            <a:ext cx="74580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podemos combinar tudo para fazer um programa mais legal.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Vamos tentar </a:t>
            </a:r>
            <a:r>
              <a:rPr lang="en" sz="1800">
                <a:solidFill>
                  <a:srgbClr val="660000"/>
                </a:solidFill>
                <a:latin typeface="Roboto Condensed"/>
                <a:ea typeface="Roboto Condensed"/>
                <a:cs typeface="Roboto Condensed"/>
                <a:sym typeface="Roboto Condensed"/>
              </a:rPr>
              <a:t>resolver</a:t>
            </a:r>
            <a:r>
              <a:rPr lang="en" sz="1800">
                <a:solidFill>
                  <a:srgbClr val="660000"/>
                </a:solidFill>
                <a:latin typeface="Roboto Condensed"/>
                <a:ea typeface="Roboto Condensed"/>
                <a:cs typeface="Roboto Condensed"/>
                <a:sym typeface="Roboto Condensed"/>
              </a:rPr>
              <a:t> o seguinte problema: </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Receba dois valores do teclado, guarde nas variáveis denominadas A e B e faça a soma dessas duas variáveis, atribuindo seu resultado à variável X.</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Como podemos resolver esse problema ?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4" name="Shape 364"/>
        <p:cNvGrpSpPr/>
        <p:nvPr/>
      </p:nvGrpSpPr>
      <p:grpSpPr>
        <a:xfrm>
          <a:off x="0" y="0"/>
          <a:ext cx="0" cy="0"/>
          <a:chOff x="0" y="0"/>
          <a:chExt cx="0" cy="0"/>
        </a:xfrm>
      </p:grpSpPr>
      <p:sp>
        <p:nvSpPr>
          <p:cNvPr id="365" name="Google Shape;365;p60"/>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66" name="Google Shape;366;p60"/>
          <p:cNvSpPr txBox="1"/>
          <p:nvPr/>
        </p:nvSpPr>
        <p:spPr>
          <a:xfrm>
            <a:off x="1106400" y="1370150"/>
            <a:ext cx="80376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tente resolver o seguinte problema.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 fórmula para calcular a área de uma circunferência é definida como A = π * R*R Considerando para este problema que π = 3,14159:</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Calcule a área usando a fórmula dada na descrição do problema.</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0" name="Shape 370"/>
        <p:cNvGrpSpPr/>
        <p:nvPr/>
      </p:nvGrpSpPr>
      <p:grpSpPr>
        <a:xfrm>
          <a:off x="0" y="0"/>
          <a:ext cx="0" cy="0"/>
          <a:chOff x="0" y="0"/>
          <a:chExt cx="0" cy="0"/>
        </a:xfrm>
      </p:grpSpPr>
      <p:sp>
        <p:nvSpPr>
          <p:cNvPr id="371" name="Google Shape;371;p61"/>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72" name="Google Shape;372;p61"/>
          <p:cNvSpPr txBox="1"/>
          <p:nvPr/>
        </p:nvSpPr>
        <p:spPr>
          <a:xfrm>
            <a:off x="1106400" y="1370150"/>
            <a:ext cx="80376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vamos tentar resolver alguns problemas um pouco mais complexos.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Leia 3 variáveis A, B e C e faça os seguintes passos:</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Some A e B</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Multiplique B por C</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Some A, B e C, depois some 2 ao resultado</a:t>
            </a:r>
            <a:endParaRPr sz="1800">
              <a:solidFill>
                <a:srgbClr val="660000"/>
              </a:solidFill>
              <a:latin typeface="Roboto Condensed"/>
              <a:ea typeface="Roboto Condensed"/>
              <a:cs typeface="Roboto Condensed"/>
              <a:sym typeface="Roboto Condensed"/>
            </a:endParaRPr>
          </a:p>
          <a:p>
            <a:pPr indent="-342900" lvl="1" marL="9144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Por fim, imprima o valor original de A, B e C, além disso, também imprima o resultado das operações listadas acima.</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2" name="Shape 82"/>
        <p:cNvGrpSpPr/>
        <p:nvPr/>
      </p:nvGrpSpPr>
      <p:grpSpPr>
        <a:xfrm>
          <a:off x="0" y="0"/>
          <a:ext cx="0" cy="0"/>
          <a:chOff x="0" y="0"/>
          <a:chExt cx="0" cy="0"/>
        </a:xfrm>
      </p:grpSpPr>
      <p:sp>
        <p:nvSpPr>
          <p:cNvPr id="83" name="Google Shape;83;p17"/>
          <p:cNvSpPr txBox="1"/>
          <p:nvPr/>
        </p:nvSpPr>
        <p:spPr>
          <a:xfrm>
            <a:off x="536400" y="1924500"/>
            <a:ext cx="8071200" cy="12945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lang="en" sz="3600">
                <a:solidFill>
                  <a:srgbClr val="CC0000"/>
                </a:solidFill>
                <a:latin typeface="Press Start 2P"/>
                <a:ea typeface="Press Start 2P"/>
                <a:cs typeface="Press Start 2P"/>
                <a:sym typeface="Press Start 2P"/>
              </a:rPr>
              <a:t>O que é o PET ?</a:t>
            </a:r>
            <a:endParaRPr sz="3600">
              <a:solidFill>
                <a:srgbClr val="CC0000"/>
              </a:solidFill>
              <a:latin typeface="Press Start 2P"/>
              <a:ea typeface="Press Start 2P"/>
              <a:cs typeface="Press Start 2P"/>
              <a:sym typeface="Press Start 2P"/>
            </a:endParaRPr>
          </a:p>
          <a:p>
            <a:pPr indent="0" lvl="0" marL="0" rtl="0" algn="l">
              <a:spcBef>
                <a:spcPts val="0"/>
              </a:spcBef>
              <a:spcAft>
                <a:spcPts val="0"/>
              </a:spcAft>
              <a:buNone/>
            </a:pPr>
            <a:r>
              <a:t/>
            </a:r>
            <a:endParaRPr sz="3600">
              <a:solidFill>
                <a:srgbClr val="CC0000"/>
              </a:solidFill>
              <a:latin typeface="Press Start 2P"/>
              <a:ea typeface="Press Start 2P"/>
              <a:cs typeface="Press Start 2P"/>
              <a:sym typeface="Press Start 2P"/>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6" name="Shape 376"/>
        <p:cNvGrpSpPr/>
        <p:nvPr/>
      </p:nvGrpSpPr>
      <p:grpSpPr>
        <a:xfrm>
          <a:off x="0" y="0"/>
          <a:ext cx="0" cy="0"/>
          <a:chOff x="0" y="0"/>
          <a:chExt cx="0" cy="0"/>
        </a:xfrm>
      </p:grpSpPr>
      <p:sp>
        <p:nvSpPr>
          <p:cNvPr id="377" name="Google Shape;377;p62"/>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78" name="Google Shape;378;p62"/>
          <p:cNvSpPr txBox="1"/>
          <p:nvPr/>
        </p:nvSpPr>
        <p:spPr>
          <a:xfrm>
            <a:off x="1106400" y="1370150"/>
            <a:ext cx="80376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vamos tentar resolver alguns problemas um pouco mais complexos.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Faça um programa que leia o tamanho do lado de um quadrado e informe a área e o perímetro do quadrado.</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2" name="Shape 382"/>
        <p:cNvGrpSpPr/>
        <p:nvPr/>
      </p:nvGrpSpPr>
      <p:grpSpPr>
        <a:xfrm>
          <a:off x="0" y="0"/>
          <a:ext cx="0" cy="0"/>
          <a:chOff x="0" y="0"/>
          <a:chExt cx="0" cy="0"/>
        </a:xfrm>
      </p:grpSpPr>
      <p:sp>
        <p:nvSpPr>
          <p:cNvPr id="383" name="Google Shape;383;p63"/>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84" name="Google Shape;384;p63"/>
          <p:cNvSpPr txBox="1"/>
          <p:nvPr/>
        </p:nvSpPr>
        <p:spPr>
          <a:xfrm>
            <a:off x="1106400" y="1370150"/>
            <a:ext cx="80376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vamos tentar resolver alguns problemas um pouco mais complexos.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Faça um programa que receba os valores dos catetos de um triângulo retângulo e que calcule e imprima a hipotenusa do triângulo.</a:t>
            </a:r>
            <a:endParaRPr b="1"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8" name="Shape 388"/>
        <p:cNvGrpSpPr/>
        <p:nvPr/>
      </p:nvGrpSpPr>
      <p:grpSpPr>
        <a:xfrm>
          <a:off x="0" y="0"/>
          <a:ext cx="0" cy="0"/>
          <a:chOff x="0" y="0"/>
          <a:chExt cx="0" cy="0"/>
        </a:xfrm>
      </p:grpSpPr>
      <p:sp>
        <p:nvSpPr>
          <p:cNvPr id="389" name="Google Shape;389;p64"/>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90" name="Google Shape;390;p64"/>
          <p:cNvSpPr txBox="1"/>
          <p:nvPr/>
        </p:nvSpPr>
        <p:spPr>
          <a:xfrm>
            <a:off x="877800" y="1370150"/>
            <a:ext cx="80376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vamos tentar resolver alguns problemas um pouco mais complexos.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Faça um algoritmo que após a entrada de uma determinada distância entre dois pontos(Km), e uma determinada velocidade(Km/h), diga qual o tempo médio que levará para chegar à esse local e qual a velocidade em metros/segundos.</a:t>
            </a:r>
            <a:endParaRPr sz="18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4" name="Shape 394"/>
        <p:cNvGrpSpPr/>
        <p:nvPr/>
      </p:nvGrpSpPr>
      <p:grpSpPr>
        <a:xfrm>
          <a:off x="0" y="0"/>
          <a:ext cx="0" cy="0"/>
          <a:chOff x="0" y="0"/>
          <a:chExt cx="0" cy="0"/>
        </a:xfrm>
      </p:grpSpPr>
      <p:sp>
        <p:nvSpPr>
          <p:cNvPr id="395" name="Google Shape;395;p65"/>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396" name="Google Shape;396;p65"/>
          <p:cNvSpPr txBox="1"/>
          <p:nvPr/>
        </p:nvSpPr>
        <p:spPr>
          <a:xfrm>
            <a:off x="877800" y="1370150"/>
            <a:ext cx="80376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vamos tentar resolver alguns problemas um pouco mais complexos.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 cidade de PETlândia está passando por um período de crise, então os comerciantes estão tentando oferecer descontos para que não perder os clientes. Um desses comerciantes está pedindo sua ajuda, ele precisa que você faça um algoritmo que receba um valor da compra total do cliente e aplique um desconto de 7% sobre o preço, depois imprima na tela o resultado.</a:t>
            </a:r>
            <a:endParaRPr sz="18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0" name="Shape 400"/>
        <p:cNvGrpSpPr/>
        <p:nvPr/>
      </p:nvGrpSpPr>
      <p:grpSpPr>
        <a:xfrm>
          <a:off x="0" y="0"/>
          <a:ext cx="0" cy="0"/>
          <a:chOff x="0" y="0"/>
          <a:chExt cx="0" cy="0"/>
        </a:xfrm>
      </p:grpSpPr>
      <p:sp>
        <p:nvSpPr>
          <p:cNvPr id="401" name="Google Shape;401;p66"/>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402" name="Google Shape;402;p66"/>
          <p:cNvSpPr txBox="1"/>
          <p:nvPr/>
        </p:nvSpPr>
        <p:spPr>
          <a:xfrm>
            <a:off x="877800" y="1370150"/>
            <a:ext cx="80376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vamos tentar resolver alguns problemas um pouco mais complexos.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O senhor PETialdo está investindo em seu futuro, para isso ele resolveu fazer várias aplicações em várias poupanças programadas de diferentes bancos. Porém ele não confia muito no gerentes dos bancos, mas ele confia muito nos alunos do Coding, por isso ele pediu para que você fizesse um programa que calculasse o rendimento da aplicação dele, ele deseja que você faça um programa que ele possa colocar o valor da aplicação mensal, a taxa e o número de meses e em seguida o programa imprima o valor na tela.</a:t>
            </a:r>
            <a:endParaRPr sz="1800">
              <a:solidFill>
                <a:srgbClr val="660000"/>
              </a:solidFill>
              <a:latin typeface="Roboto Condensed"/>
              <a:ea typeface="Roboto Condensed"/>
              <a:cs typeface="Roboto Condensed"/>
              <a:sym typeface="Roboto Condensed"/>
            </a:endParaRPr>
          </a:p>
          <a:p>
            <a:pPr indent="0" lvl="0" marL="457200" rtl="0" algn="just">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Dica : A fórmula usada para este cálculo é: (P∗(1 + i )n - 1)/i  - onde: i = taxa, P = aplicação mensal e n= número de meses</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6" name="Shape 406"/>
        <p:cNvGrpSpPr/>
        <p:nvPr/>
      </p:nvGrpSpPr>
      <p:grpSpPr>
        <a:xfrm>
          <a:off x="0" y="0"/>
          <a:ext cx="0" cy="0"/>
          <a:chOff x="0" y="0"/>
          <a:chExt cx="0" cy="0"/>
        </a:xfrm>
      </p:grpSpPr>
      <p:sp>
        <p:nvSpPr>
          <p:cNvPr id="407" name="Google Shape;407;p67"/>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408" name="Google Shape;408;p67"/>
          <p:cNvSpPr txBox="1"/>
          <p:nvPr/>
        </p:nvSpPr>
        <p:spPr>
          <a:xfrm>
            <a:off x="877800" y="1370150"/>
            <a:ext cx="80376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vamos tentar resolver alguns problemas um pouco mais complexos.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Estamos em ano de eleição e por isso o Tribunal Superior Eleitoral nos procurou para que fizéssemos um programa para um possível segundo turno, a mensagem que recebemos foi a seguinte:</a:t>
            </a:r>
            <a:endParaRPr sz="1800">
              <a:solidFill>
                <a:srgbClr val="660000"/>
              </a:solidFill>
              <a:latin typeface="Roboto Condensed"/>
              <a:ea typeface="Roboto Condensed"/>
              <a:cs typeface="Roboto Condensed"/>
              <a:sym typeface="Roboto Condensed"/>
            </a:endParaRPr>
          </a:p>
          <a:p>
            <a:pPr indent="-342900" lvl="0" marL="4572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“Considerando uma eleição de apenas 2 candidatos, faça um programa que leia do teclado o número total de eleitores, o número de votos do primeiro candidato e o número de votos do segundo candidato. Em seguida, o programa deverá apresentar o percentual de votos de cada um dos candidatos”</a:t>
            </a:r>
            <a:endParaRPr sz="1800">
              <a:solidFill>
                <a:srgbClr val="660000"/>
              </a:solidFill>
              <a:latin typeface="Roboto Condensed"/>
              <a:ea typeface="Roboto Condensed"/>
              <a:cs typeface="Roboto Condensed"/>
              <a:sym typeface="Roboto Condensed"/>
            </a:endParaRPr>
          </a:p>
          <a:p>
            <a:pPr indent="0" lvl="0" marL="0" rtl="0" algn="just">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2" name="Shape 412"/>
        <p:cNvGrpSpPr/>
        <p:nvPr/>
      </p:nvGrpSpPr>
      <p:grpSpPr>
        <a:xfrm>
          <a:off x="0" y="0"/>
          <a:ext cx="0" cy="0"/>
          <a:chOff x="0" y="0"/>
          <a:chExt cx="0" cy="0"/>
        </a:xfrm>
      </p:grpSpPr>
      <p:sp>
        <p:nvSpPr>
          <p:cNvPr id="413" name="Google Shape;413;p68"/>
          <p:cNvSpPr txBox="1"/>
          <p:nvPr/>
        </p:nvSpPr>
        <p:spPr>
          <a:xfrm>
            <a:off x="720000" y="178625"/>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CC0000"/>
                </a:solidFill>
                <a:latin typeface="Denk One"/>
                <a:ea typeface="Denk One"/>
                <a:cs typeface="Denk One"/>
                <a:sym typeface="Denk One"/>
              </a:rPr>
              <a:t>O básico de python</a:t>
            </a:r>
            <a:endParaRPr sz="3000">
              <a:solidFill>
                <a:srgbClr val="CC0000"/>
              </a:solidFill>
              <a:latin typeface="Denk One"/>
              <a:ea typeface="Denk One"/>
              <a:cs typeface="Denk One"/>
              <a:sym typeface="Denk One"/>
            </a:endParaRPr>
          </a:p>
        </p:txBody>
      </p:sp>
      <p:sp>
        <p:nvSpPr>
          <p:cNvPr id="414" name="Google Shape;414;p68"/>
          <p:cNvSpPr txBox="1"/>
          <p:nvPr/>
        </p:nvSpPr>
        <p:spPr>
          <a:xfrm>
            <a:off x="1106400" y="1370150"/>
            <a:ext cx="8037600" cy="1451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Agora vamos tentar resolver alguns problemas um pouco mais complexos.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Ler um valor inteiro correspondente à idade de uma pessoa (em dias) e imprimi-lo em anos, meses e dias, seguido de sua respectiva mensagem “ano(s)”, “mes(es)”, “dia(s)”.</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Nota: apenas para facilitar o cálculo, considere o ano inteiro com 365 dias e 30 dias todos os meses.</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9144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8" name="Shape 418"/>
        <p:cNvGrpSpPr/>
        <p:nvPr/>
      </p:nvGrpSpPr>
      <p:grpSpPr>
        <a:xfrm>
          <a:off x="0" y="0"/>
          <a:ext cx="0" cy="0"/>
          <a:chOff x="0" y="0"/>
          <a:chExt cx="0" cy="0"/>
        </a:xfrm>
      </p:grpSpPr>
      <p:sp>
        <p:nvSpPr>
          <p:cNvPr id="419" name="Google Shape;419;p69"/>
          <p:cNvSpPr txBox="1"/>
          <p:nvPr/>
        </p:nvSpPr>
        <p:spPr>
          <a:xfrm>
            <a:off x="1361050" y="2217750"/>
            <a:ext cx="62910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rgbClr val="CC0000"/>
                </a:solidFill>
                <a:latin typeface="Press Start 2P"/>
                <a:ea typeface="Press Start 2P"/>
                <a:cs typeface="Press Start 2P"/>
                <a:sym typeface="Press Start 2P"/>
              </a:rPr>
              <a:t>Obrigado!!</a:t>
            </a:r>
            <a:endParaRPr sz="1700">
              <a:solidFill>
                <a:srgbClr val="CC0000"/>
              </a:solidFill>
              <a:latin typeface="Press Start 2P"/>
              <a:ea typeface="Press Start 2P"/>
              <a:cs typeface="Press Start 2P"/>
              <a:sym typeface="Press Start 2P"/>
            </a:endParaRPr>
          </a:p>
          <a:p>
            <a:pPr indent="0" lvl="0" marL="0" rtl="0" algn="l">
              <a:spcBef>
                <a:spcPts val="0"/>
              </a:spcBef>
              <a:spcAft>
                <a:spcPts val="0"/>
              </a:spcAft>
              <a:buNone/>
            </a:pPr>
            <a:r>
              <a:t/>
            </a:r>
            <a:endParaRPr sz="1700">
              <a:solidFill>
                <a:srgbClr val="CC0000"/>
              </a:solidFill>
              <a:latin typeface="Press Start 2P"/>
              <a:ea typeface="Press Start 2P"/>
              <a:cs typeface="Press Start 2P"/>
              <a:sym typeface="Press Start 2P"/>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7" name="Shape 87"/>
        <p:cNvGrpSpPr/>
        <p:nvPr/>
      </p:nvGrpSpPr>
      <p:grpSpPr>
        <a:xfrm>
          <a:off x="0" y="0"/>
          <a:ext cx="0" cy="0"/>
          <a:chOff x="0" y="0"/>
          <a:chExt cx="0" cy="0"/>
        </a:xfrm>
      </p:grpSpPr>
      <p:sp>
        <p:nvSpPr>
          <p:cNvPr id="88" name="Google Shape;88;p18"/>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O que é o PET ?</a:t>
            </a:r>
            <a:endParaRPr sz="2400">
              <a:solidFill>
                <a:srgbClr val="CC0000"/>
              </a:solidFill>
              <a:latin typeface="Press Start 2P"/>
              <a:ea typeface="Press Start 2P"/>
              <a:cs typeface="Press Start 2P"/>
              <a:sym typeface="Press Start 2P"/>
            </a:endParaRPr>
          </a:p>
        </p:txBody>
      </p:sp>
      <p:sp>
        <p:nvSpPr>
          <p:cNvPr id="89" name="Google Shape;89;p18"/>
          <p:cNvSpPr txBox="1"/>
          <p:nvPr/>
        </p:nvSpPr>
        <p:spPr>
          <a:xfrm>
            <a:off x="848525" y="1270500"/>
            <a:ext cx="6237900" cy="26025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Programa de Educação Tutorial</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fundado em Agosto de 1992</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Desenvolvemos diversos projetos tanto para a universidade quanto para fora dela.</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Esses projetos buscam desenvolver tantos os PETianos quanto o público alvo. </a:t>
            </a:r>
            <a:endParaRPr sz="1800">
              <a:solidFill>
                <a:srgbClr val="660000"/>
              </a:solidFill>
              <a:latin typeface="Roboto Condensed"/>
              <a:ea typeface="Roboto Condensed"/>
              <a:cs typeface="Roboto Condensed"/>
              <a:sym typeface="Roboto Condensed"/>
            </a:endParaRPr>
          </a:p>
        </p:txBody>
      </p:sp>
      <p:pic>
        <p:nvPicPr>
          <p:cNvPr id="90" name="Google Shape;90;p18"/>
          <p:cNvPicPr preferRelativeResize="0"/>
          <p:nvPr/>
        </p:nvPicPr>
        <p:blipFill>
          <a:blip r:embed="rId4">
            <a:alphaModFix/>
          </a:blip>
          <a:stretch>
            <a:fillRect/>
          </a:stretch>
        </p:blipFill>
        <p:spPr>
          <a:xfrm>
            <a:off x="6999575" y="2337450"/>
            <a:ext cx="1752775" cy="1752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 name="Shape 94"/>
        <p:cNvGrpSpPr/>
        <p:nvPr/>
      </p:nvGrpSpPr>
      <p:grpSpPr>
        <a:xfrm>
          <a:off x="0" y="0"/>
          <a:ext cx="0" cy="0"/>
          <a:chOff x="0" y="0"/>
          <a:chExt cx="0" cy="0"/>
        </a:xfrm>
      </p:grpSpPr>
      <p:sp>
        <p:nvSpPr>
          <p:cNvPr id="95" name="Google Shape;95;p19"/>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Alguns Projetos </a:t>
            </a:r>
            <a:endParaRPr sz="2400">
              <a:solidFill>
                <a:srgbClr val="CC0000"/>
              </a:solidFill>
              <a:latin typeface="Press Start 2P"/>
              <a:ea typeface="Press Start 2P"/>
              <a:cs typeface="Press Start 2P"/>
              <a:sym typeface="Press Start 2P"/>
            </a:endParaRPr>
          </a:p>
        </p:txBody>
      </p:sp>
      <p:sp>
        <p:nvSpPr>
          <p:cNvPr id="96" name="Google Shape;96;p19"/>
          <p:cNvSpPr txBox="1"/>
          <p:nvPr/>
        </p:nvSpPr>
        <p:spPr>
          <a:xfrm>
            <a:off x="848525" y="1270500"/>
            <a:ext cx="6237900" cy="26025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Babuino </a:t>
            </a:r>
            <a:endParaRPr sz="1800">
              <a:solidFill>
                <a:srgbClr val="660000"/>
              </a:solidFill>
              <a:latin typeface="Roboto Condensed"/>
              <a:ea typeface="Roboto Condensed"/>
              <a:cs typeface="Roboto Condensed"/>
              <a:sym typeface="Roboto Condensed"/>
            </a:endParaRPr>
          </a:p>
          <a:p>
            <a:pPr indent="-342900" lvl="1" marL="9144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O Babuino é uma atividade do PET que visa projetar e desenvolver projetos na plataforma Arduino, e em demais sistemas embarcados, como o Raspberry Pi.</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Olimpíada</a:t>
            </a:r>
            <a:r>
              <a:rPr lang="en" sz="1800">
                <a:solidFill>
                  <a:srgbClr val="660000"/>
                </a:solidFill>
                <a:latin typeface="Roboto Condensed"/>
                <a:ea typeface="Roboto Condensed"/>
                <a:cs typeface="Roboto Condensed"/>
                <a:sym typeface="Roboto Condensed"/>
              </a:rPr>
              <a:t> Cearense de Informática</a:t>
            </a:r>
            <a:endParaRPr sz="1800">
              <a:solidFill>
                <a:srgbClr val="660000"/>
              </a:solidFill>
              <a:latin typeface="Roboto Condensed"/>
              <a:ea typeface="Roboto Condensed"/>
              <a:cs typeface="Roboto Condensed"/>
              <a:sym typeface="Roboto Condensed"/>
            </a:endParaRPr>
          </a:p>
          <a:p>
            <a:pPr indent="-342900" lvl="1" marL="914400" rtl="0" algn="just">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 realização dessa atividade visa despertar nos estudantes o interesse pela Ciência da Computação por meio de uma competição entre os participantes no modelo de olimpíadas tradicionais</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sp>
        <p:nvSpPr>
          <p:cNvPr id="101" name="Google Shape;101;p20"/>
          <p:cNvSpPr txBox="1"/>
          <p:nvPr/>
        </p:nvSpPr>
        <p:spPr>
          <a:xfrm>
            <a:off x="536400" y="1924500"/>
            <a:ext cx="8071200" cy="12945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lang="en" sz="3600">
                <a:solidFill>
                  <a:srgbClr val="CC0000"/>
                </a:solidFill>
                <a:latin typeface="Press Start 2P"/>
                <a:ea typeface="Press Start 2P"/>
                <a:cs typeface="Press Start 2P"/>
                <a:sym typeface="Press Start 2P"/>
              </a:rPr>
              <a:t>Como o Coding vai funcionar ?</a:t>
            </a:r>
            <a:endParaRPr sz="3600">
              <a:solidFill>
                <a:srgbClr val="CC0000"/>
              </a:solidFill>
              <a:latin typeface="Press Start 2P"/>
              <a:ea typeface="Press Start 2P"/>
              <a:cs typeface="Press Start 2P"/>
              <a:sym typeface="Press Start 2P"/>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sp>
        <p:nvSpPr>
          <p:cNvPr id="106" name="Google Shape;106;p21"/>
          <p:cNvSpPr txBox="1"/>
          <p:nvPr/>
        </p:nvSpPr>
        <p:spPr>
          <a:xfrm>
            <a:off x="720000" y="383550"/>
            <a:ext cx="7704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CC0000"/>
                </a:solidFill>
                <a:latin typeface="Press Start 2P"/>
                <a:ea typeface="Press Start 2P"/>
                <a:cs typeface="Press Start 2P"/>
                <a:sym typeface="Press Start 2P"/>
              </a:rPr>
              <a:t>Como o coding vai funcionar ?</a:t>
            </a:r>
            <a:endParaRPr sz="2400">
              <a:solidFill>
                <a:srgbClr val="CC0000"/>
              </a:solidFill>
              <a:latin typeface="Press Start 2P"/>
              <a:ea typeface="Press Start 2P"/>
              <a:cs typeface="Press Start 2P"/>
              <a:sym typeface="Press Start 2P"/>
            </a:endParaRPr>
          </a:p>
        </p:txBody>
      </p:sp>
      <p:sp>
        <p:nvSpPr>
          <p:cNvPr id="107" name="Google Shape;107;p21"/>
          <p:cNvSpPr txBox="1"/>
          <p:nvPr/>
        </p:nvSpPr>
        <p:spPr>
          <a:xfrm>
            <a:off x="848525" y="1270500"/>
            <a:ext cx="6480600" cy="1817700"/>
          </a:xfrm>
          <a:prstGeom prst="rect">
            <a:avLst/>
          </a:prstGeom>
          <a:noFill/>
          <a:ln>
            <a:noFill/>
          </a:ln>
        </p:spPr>
        <p:txBody>
          <a:bodyPr anchorCtr="0" anchor="t" bIns="0" lIns="91425" spcFirstLastPara="1" rIns="0" wrap="square" tIns="0">
            <a:noAutofit/>
          </a:bodyPr>
          <a:lstStyle/>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As aulas vão acontecer aos sábados, nesse local que estamos agora (Laboratório LEC1 do Departamento de Computação).</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Das 8:00 às 12:00 </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rPr lang="en" sz="1800">
                <a:solidFill>
                  <a:srgbClr val="660000"/>
                </a:solidFill>
                <a:latin typeface="Roboto Condensed"/>
                <a:ea typeface="Roboto Condensed"/>
                <a:cs typeface="Roboto Condensed"/>
                <a:sym typeface="Roboto Condensed"/>
              </a:rPr>
              <a:t>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O curso terá duração de um semestre (até o momento)</a:t>
            </a:r>
            <a:endParaRPr sz="1800">
              <a:solidFill>
                <a:srgbClr val="660000"/>
              </a:solidFill>
              <a:latin typeface="Roboto Condensed"/>
              <a:ea typeface="Roboto Condensed"/>
              <a:cs typeface="Roboto Condensed"/>
              <a:sym typeface="Roboto Condensed"/>
            </a:endParaRPr>
          </a:p>
          <a:p>
            <a:pPr indent="0" lvl="0" marL="45720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342900" lvl="0" marL="457200" rtl="0" algn="l">
              <a:spcBef>
                <a:spcPts val="0"/>
              </a:spcBef>
              <a:spcAft>
                <a:spcPts val="0"/>
              </a:spcAft>
              <a:buClr>
                <a:srgbClr val="660000"/>
              </a:buClr>
              <a:buSzPts val="1800"/>
              <a:buFont typeface="Roboto Condensed"/>
              <a:buChar char="●"/>
            </a:pPr>
            <a:r>
              <a:rPr lang="en" sz="1800">
                <a:solidFill>
                  <a:srgbClr val="660000"/>
                </a:solidFill>
                <a:latin typeface="Roboto Condensed"/>
                <a:ea typeface="Roboto Condensed"/>
                <a:cs typeface="Roboto Condensed"/>
                <a:sym typeface="Roboto Condensed"/>
              </a:rPr>
              <a:t>Teremos um momento teórico e uma parte de prática do conteúdo.</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660000"/>
              </a:solidFill>
              <a:latin typeface="Roboto Condensed"/>
              <a:ea typeface="Roboto Condensed"/>
              <a:cs typeface="Roboto Condensed"/>
              <a:sym typeface="Roboto Condense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